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898" r:id="rId4"/>
  </p:sldMasterIdLst>
  <p:notesMasterIdLst>
    <p:notesMasterId r:id="rId12"/>
  </p:notesMasterIdLst>
  <p:sldIdLst>
    <p:sldId id="2687" r:id="rId5"/>
    <p:sldId id="1724" r:id="rId6"/>
    <p:sldId id="2688" r:id="rId7"/>
    <p:sldId id="2689" r:id="rId8"/>
    <p:sldId id="1799" r:id="rId9"/>
    <p:sldId id="1726" r:id="rId10"/>
    <p:sldId id="260" r:id="rId11"/>
  </p:sldIdLst>
  <p:sldSz cx="9144000" cy="5715000" type="screen16x1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32" userDrawn="1">
          <p15:clr>
            <a:srgbClr val="A4A3A4"/>
          </p15:clr>
        </p15:guide>
        <p15:guide id="2" pos="2880" userDrawn="1">
          <p15:clr>
            <a:srgbClr val="A4A3A4"/>
          </p15:clr>
        </p15:guide>
        <p15:guide id="3" orient="horz" pos="1437"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6" roundtripDataSignature="AMtx7mhahLhKWy9gLxr4nY7C0a4hEf+I6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573144714556" initials="5" lastIdx="1" clrIdx="6">
    <p:extLst>
      <p:ext uri="{19B8F6BF-5375-455C-9EA6-DF929625EA0E}">
        <p15:presenceInfo xmlns:p15="http://schemas.microsoft.com/office/powerpoint/2012/main" userId="aa725c1b56394709" providerId="Windows Live"/>
      </p:ext>
    </p:extLst>
  </p:cmAuthor>
  <p:cmAuthor id="1" name="Audrey Alvarez" initials="AA" lastIdx="1" clrIdx="0">
    <p:extLst>
      <p:ext uri="{19B8F6BF-5375-455C-9EA6-DF929625EA0E}">
        <p15:presenceInfo xmlns:p15="http://schemas.microsoft.com/office/powerpoint/2012/main" userId="S::audrey.alvarez@ffie3.onmicrosoft.com::8bf07e9e-9bc9-4583-a3ef-5a0163284d19" providerId="AD"/>
      </p:ext>
    </p:extLst>
  </p:cmAuthor>
  <p:cmAuthor id="2" name="JUAN SEBASTIÁN  VELÁSQUEZ BOTERO" initials="JSVB" lastIdx="1" clrIdx="1">
    <p:extLst>
      <p:ext uri="{19B8F6BF-5375-455C-9EA6-DF929625EA0E}">
        <p15:presenceInfo xmlns:p15="http://schemas.microsoft.com/office/powerpoint/2012/main" userId="S::jvelasquez@ffie3.onmicrosoft.com::4c6a944c-66f1-473c-89dc-efa468db775d" providerId="AD"/>
      </p:ext>
    </p:extLst>
  </p:cmAuthor>
  <p:cmAuthor id="3" name="Juan Sebastián Velásquez Botero" initials="JSVB" lastIdx="4" clrIdx="2">
    <p:extLst>
      <p:ext uri="{19B8F6BF-5375-455C-9EA6-DF929625EA0E}">
        <p15:presenceInfo xmlns:p15="http://schemas.microsoft.com/office/powerpoint/2012/main" userId="Juan Sebastián Velásquez Botero" providerId="None"/>
      </p:ext>
    </p:extLst>
  </p:cmAuthor>
  <p:cmAuthor id="4" name="JOHANNA SAENZ" initials="JS" lastIdx="6" clrIdx="3">
    <p:extLst>
      <p:ext uri="{19B8F6BF-5375-455C-9EA6-DF929625EA0E}">
        <p15:presenceInfo xmlns:p15="http://schemas.microsoft.com/office/powerpoint/2012/main" userId="S::jsaenz@ffie.com.co::ffa028d7-042d-4273-8618-9887506dcf19" providerId="AD"/>
      </p:ext>
    </p:extLst>
  </p:cmAuthor>
  <p:cmAuthor id="5" name="JUAN HERNADEZ" initials="JH" lastIdx="4" clrIdx="4">
    <p:extLst>
      <p:ext uri="{19B8F6BF-5375-455C-9EA6-DF929625EA0E}">
        <p15:presenceInfo xmlns:p15="http://schemas.microsoft.com/office/powerpoint/2012/main" userId="JUAN HERNADEZ" providerId="None"/>
      </p:ext>
    </p:extLst>
  </p:cmAuthor>
  <p:cmAuthor id="6" name="USER" initials="U" lastIdx="1" clrIdx="5">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F9F"/>
    <a:srgbClr val="E4ECF8"/>
    <a:srgbClr val="002060"/>
    <a:srgbClr val="141F42"/>
    <a:srgbClr val="F5F9FD"/>
    <a:srgbClr val="294085"/>
    <a:srgbClr val="1F5099"/>
    <a:srgbClr val="800000"/>
    <a:srgbClr val="00B05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C3116-C345-035F-05DE-0517D90166CA}" v="16" dt="2023-08-24T22:55:19.199"/>
  </p1510:revLst>
</p1510:revInfo>
</file>

<file path=ppt/tableStyles.xml><?xml version="1.0" encoding="utf-8"?>
<a:tblStyleLst xmlns:a="http://schemas.openxmlformats.org/drawingml/2006/main" def="{9D18E9EB-3FDA-4B92-900C-DFFB62C28B84}">
  <a:tblStyle styleId="{9D18E9EB-3FDA-4B92-900C-DFFB62C28B8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476FC99-9456-468A-BE59-A7132B99769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2" autoAdjust="0"/>
  </p:normalViewPr>
  <p:slideViewPr>
    <p:cSldViewPr snapToGrid="0">
      <p:cViewPr varScale="1">
        <p:scale>
          <a:sx n="74" d="100"/>
          <a:sy n="74" d="100"/>
        </p:scale>
        <p:origin x="84" y="894"/>
      </p:cViewPr>
      <p:guideLst>
        <p:guide orient="horz" pos="1732"/>
        <p:guide pos="2880"/>
        <p:guide orient="horz" pos="14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4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4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417" Type="http://schemas.openxmlformats.org/officeDocument/2006/relationships/commentAuthors" Target="commentAuthors.xml"/><Relationship Id="rId420"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416"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4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4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4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Esteban Tobón Maldonado" userId="S::jtobon@ffie.com.co::f8e73e7d-e518-48b9-9f88-2c9cdd31578d" providerId="AD" clId="Web-{6ACC3116-C345-035F-05DE-0517D90166CA}"/>
    <pc:docChg chg="modSld">
      <pc:chgData name="Jairo Esteban Tobón Maldonado" userId="S::jtobon@ffie.com.co::f8e73e7d-e518-48b9-9f88-2c9cdd31578d" providerId="AD" clId="Web-{6ACC3116-C345-035F-05DE-0517D90166CA}" dt="2023-08-24T22:55:18.652" v="12" actId="20577"/>
      <pc:docMkLst>
        <pc:docMk/>
      </pc:docMkLst>
      <pc:sldChg chg="modSp">
        <pc:chgData name="Jairo Esteban Tobón Maldonado" userId="S::jtobon@ffie.com.co::f8e73e7d-e518-48b9-9f88-2c9cdd31578d" providerId="AD" clId="Web-{6ACC3116-C345-035F-05DE-0517D90166CA}" dt="2023-08-24T22:54:52.589" v="7" actId="20577"/>
        <pc:sldMkLst>
          <pc:docMk/>
          <pc:sldMk cId="3786206239" sldId="1726"/>
        </pc:sldMkLst>
        <pc:spChg chg="mod">
          <ac:chgData name="Jairo Esteban Tobón Maldonado" userId="S::jtobon@ffie.com.co::f8e73e7d-e518-48b9-9f88-2c9cdd31578d" providerId="AD" clId="Web-{6ACC3116-C345-035F-05DE-0517D90166CA}" dt="2023-08-24T22:54:52.589" v="7" actId="20577"/>
          <ac:spMkLst>
            <pc:docMk/>
            <pc:sldMk cId="3786206239" sldId="1726"/>
            <ac:spMk id="2" creationId="{E8FB556D-0EBE-46A0-B388-7EF18F881DD8}"/>
          </ac:spMkLst>
        </pc:spChg>
      </pc:sldChg>
      <pc:sldChg chg="modSp">
        <pc:chgData name="Jairo Esteban Tobón Maldonado" userId="S::jtobon@ffie.com.co::f8e73e7d-e518-48b9-9f88-2c9cdd31578d" providerId="AD" clId="Web-{6ACC3116-C345-035F-05DE-0517D90166CA}" dt="2023-08-24T22:55:18.652" v="12" actId="20577"/>
        <pc:sldMkLst>
          <pc:docMk/>
          <pc:sldMk cId="1894360683" sldId="1799"/>
        </pc:sldMkLst>
        <pc:spChg chg="mod">
          <ac:chgData name="Jairo Esteban Tobón Maldonado" userId="S::jtobon@ffie.com.co::f8e73e7d-e518-48b9-9f88-2c9cdd31578d" providerId="AD" clId="Web-{6ACC3116-C345-035F-05DE-0517D90166CA}" dt="2023-08-24T22:55:18.652" v="12" actId="20577"/>
          <ac:spMkLst>
            <pc:docMk/>
            <pc:sldMk cId="1894360683" sldId="1799"/>
            <ac:spMk id="7" creationId="{00000000-0000-0000-0000-000000000000}"/>
          </ac:spMkLst>
        </pc:spChg>
      </pc:sldChg>
    </pc:docChg>
  </pc:docChgLst>
  <pc:docChgLst>
    <pc:chgData name="Jairo Esteban Tobón Maldonado" userId="f8e73e7d-e518-48b9-9f88-2c9cdd31578d" providerId="ADAL" clId="{87C08703-B214-4D29-BA89-375D42DE5243}"/>
    <pc:docChg chg="undo custSel addSld modSld">
      <pc:chgData name="Jairo Esteban Tobón Maldonado" userId="f8e73e7d-e518-48b9-9f88-2c9cdd31578d" providerId="ADAL" clId="{87C08703-B214-4D29-BA89-375D42DE5243}" dt="2023-08-24T22:48:07.778" v="487" actId="20577"/>
      <pc:docMkLst>
        <pc:docMk/>
      </pc:docMkLst>
      <pc:sldChg chg="modSp mod">
        <pc:chgData name="Jairo Esteban Tobón Maldonado" userId="f8e73e7d-e518-48b9-9f88-2c9cdd31578d" providerId="ADAL" clId="{87C08703-B214-4D29-BA89-375D42DE5243}" dt="2023-08-24T22:44:57.906" v="438" actId="255"/>
        <pc:sldMkLst>
          <pc:docMk/>
          <pc:sldMk cId="1669866688" sldId="1724"/>
        </pc:sldMkLst>
        <pc:spChg chg="mod">
          <ac:chgData name="Jairo Esteban Tobón Maldonado" userId="f8e73e7d-e518-48b9-9f88-2c9cdd31578d" providerId="ADAL" clId="{87C08703-B214-4D29-BA89-375D42DE5243}" dt="2023-08-24T22:44:57.906" v="438" actId="255"/>
          <ac:spMkLst>
            <pc:docMk/>
            <pc:sldMk cId="1669866688" sldId="1724"/>
            <ac:spMk id="2" creationId="{63F7A282-8EBE-4C3E-8A42-AA673BEBC680}"/>
          </ac:spMkLst>
        </pc:spChg>
        <pc:spChg chg="mod">
          <ac:chgData name="Jairo Esteban Tobón Maldonado" userId="f8e73e7d-e518-48b9-9f88-2c9cdd31578d" providerId="ADAL" clId="{87C08703-B214-4D29-BA89-375D42DE5243}" dt="2023-08-24T22:44:48.335" v="436" actId="255"/>
          <ac:spMkLst>
            <pc:docMk/>
            <pc:sldMk cId="1669866688" sldId="1724"/>
            <ac:spMk id="4" creationId="{376B6B58-3152-42C1-B88B-D26E288F581F}"/>
          </ac:spMkLst>
        </pc:spChg>
      </pc:sldChg>
      <pc:sldChg chg="modSp mod">
        <pc:chgData name="Jairo Esteban Tobón Maldonado" userId="f8e73e7d-e518-48b9-9f88-2c9cdd31578d" providerId="ADAL" clId="{87C08703-B214-4D29-BA89-375D42DE5243}" dt="2023-08-24T22:47:48.544" v="485" actId="20577"/>
        <pc:sldMkLst>
          <pc:docMk/>
          <pc:sldMk cId="3786206239" sldId="1726"/>
        </pc:sldMkLst>
        <pc:spChg chg="mod">
          <ac:chgData name="Jairo Esteban Tobón Maldonado" userId="f8e73e7d-e518-48b9-9f88-2c9cdd31578d" providerId="ADAL" clId="{87C08703-B214-4D29-BA89-375D42DE5243}" dt="2023-08-24T22:47:48.544" v="485" actId="20577"/>
          <ac:spMkLst>
            <pc:docMk/>
            <pc:sldMk cId="3786206239" sldId="1726"/>
            <ac:spMk id="2" creationId="{E8FB556D-0EBE-46A0-B388-7EF18F881DD8}"/>
          </ac:spMkLst>
        </pc:spChg>
      </pc:sldChg>
      <pc:sldChg chg="modSp mod">
        <pc:chgData name="Jairo Esteban Tobón Maldonado" userId="f8e73e7d-e518-48b9-9f88-2c9cdd31578d" providerId="ADAL" clId="{87C08703-B214-4D29-BA89-375D42DE5243}" dt="2023-08-24T22:47:25.999" v="471" actId="20577"/>
        <pc:sldMkLst>
          <pc:docMk/>
          <pc:sldMk cId="1894360683" sldId="1799"/>
        </pc:sldMkLst>
        <pc:spChg chg="mod">
          <ac:chgData name="Jairo Esteban Tobón Maldonado" userId="f8e73e7d-e518-48b9-9f88-2c9cdd31578d" providerId="ADAL" clId="{87C08703-B214-4D29-BA89-375D42DE5243}" dt="2023-08-24T22:47:25.999" v="471" actId="20577"/>
          <ac:spMkLst>
            <pc:docMk/>
            <pc:sldMk cId="1894360683" sldId="1799"/>
            <ac:spMk id="7" creationId="{00000000-0000-0000-0000-000000000000}"/>
          </ac:spMkLst>
        </pc:spChg>
        <pc:spChg chg="mod">
          <ac:chgData name="Jairo Esteban Tobón Maldonado" userId="f8e73e7d-e518-48b9-9f88-2c9cdd31578d" providerId="ADAL" clId="{87C08703-B214-4D29-BA89-375D42DE5243}" dt="2023-08-24T22:47:18.763" v="465" actId="20577"/>
          <ac:spMkLst>
            <pc:docMk/>
            <pc:sldMk cId="1894360683" sldId="1799"/>
            <ac:spMk id="8" creationId="{00000000-0000-0000-0000-000000000000}"/>
          </ac:spMkLst>
        </pc:spChg>
        <pc:spChg chg="mod">
          <ac:chgData name="Jairo Esteban Tobón Maldonado" userId="f8e73e7d-e518-48b9-9f88-2c9cdd31578d" providerId="ADAL" clId="{87C08703-B214-4D29-BA89-375D42DE5243}" dt="2023-08-24T22:47:16.162" v="464" actId="20577"/>
          <ac:spMkLst>
            <pc:docMk/>
            <pc:sldMk cId="1894360683" sldId="1799"/>
            <ac:spMk id="11" creationId="{00000000-0000-0000-0000-000000000000}"/>
          </ac:spMkLst>
        </pc:spChg>
      </pc:sldChg>
      <pc:sldChg chg="modSp mod">
        <pc:chgData name="Jairo Esteban Tobón Maldonado" userId="f8e73e7d-e518-48b9-9f88-2c9cdd31578d" providerId="ADAL" clId="{87C08703-B214-4D29-BA89-375D42DE5243}" dt="2023-08-24T22:48:07.778" v="487" actId="20577"/>
        <pc:sldMkLst>
          <pc:docMk/>
          <pc:sldMk cId="1118475494" sldId="2688"/>
        </pc:sldMkLst>
        <pc:spChg chg="mod">
          <ac:chgData name="Jairo Esteban Tobón Maldonado" userId="f8e73e7d-e518-48b9-9f88-2c9cdd31578d" providerId="ADAL" clId="{87C08703-B214-4D29-BA89-375D42DE5243}" dt="2023-08-24T22:48:07.778" v="487" actId="20577"/>
          <ac:spMkLst>
            <pc:docMk/>
            <pc:sldMk cId="1118475494" sldId="2688"/>
            <ac:spMk id="6" creationId="{00000000-0000-0000-0000-000000000000}"/>
          </ac:spMkLst>
        </pc:spChg>
      </pc:sldChg>
      <pc:sldChg chg="modSp add mod">
        <pc:chgData name="Jairo Esteban Tobón Maldonado" userId="f8e73e7d-e518-48b9-9f88-2c9cdd31578d" providerId="ADAL" clId="{87C08703-B214-4D29-BA89-375D42DE5243}" dt="2023-08-24T22:47:02.712" v="462" actId="20577"/>
        <pc:sldMkLst>
          <pc:docMk/>
          <pc:sldMk cId="1735368325" sldId="2689"/>
        </pc:sldMkLst>
        <pc:spChg chg="mod">
          <ac:chgData name="Jairo Esteban Tobón Maldonado" userId="f8e73e7d-e518-48b9-9f88-2c9cdd31578d" providerId="ADAL" clId="{87C08703-B214-4D29-BA89-375D42DE5243}" dt="2023-08-24T22:47:02.712" v="462" actId="20577"/>
          <ac:spMkLst>
            <pc:docMk/>
            <pc:sldMk cId="1735368325" sldId="268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8583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solidFill>
                  <a:srgbClr val="000000"/>
                </a:solidFill>
              </a:rPr>
              <a:t>1</a:t>
            </a:fld>
            <a:endParaRPr dirty="0">
              <a:solidFill>
                <a:srgbClr val="000000"/>
              </a:solidFill>
            </a:endParaRPr>
          </a:p>
        </p:txBody>
      </p:sp>
    </p:spTree>
    <p:extLst>
      <p:ext uri="{BB962C8B-B14F-4D97-AF65-F5344CB8AC3E}">
        <p14:creationId xmlns:p14="http://schemas.microsoft.com/office/powerpoint/2010/main" val="71081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A7EB1BE9-405D-433D-8A05-AD8D1C4D9604}" type="slidenum">
              <a:rPr lang="en-US" smtClean="0"/>
              <a:pPr>
                <a:defRPr/>
              </a:pPr>
              <a:t>3</a:t>
            </a:fld>
            <a:endParaRPr lang="en-US"/>
          </a:p>
        </p:txBody>
      </p:sp>
    </p:spTree>
    <p:extLst>
      <p:ext uri="{BB962C8B-B14F-4D97-AF65-F5344CB8AC3E}">
        <p14:creationId xmlns:p14="http://schemas.microsoft.com/office/powerpoint/2010/main" val="91538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A7EB1BE9-405D-433D-8A05-AD8D1C4D9604}" type="slidenum">
              <a:rPr lang="en-US" smtClean="0"/>
              <a:pPr>
                <a:defRPr/>
              </a:pPr>
              <a:t>4</a:t>
            </a:fld>
            <a:endParaRPr lang="en-US"/>
          </a:p>
        </p:txBody>
      </p:sp>
    </p:spTree>
    <p:extLst>
      <p:ext uri="{BB962C8B-B14F-4D97-AF65-F5344CB8AC3E}">
        <p14:creationId xmlns:p14="http://schemas.microsoft.com/office/powerpoint/2010/main" val="743248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29599-D7D7-CCDB-480B-82740B1430D9}"/>
              </a:ext>
            </a:extLst>
          </p:cNvPr>
          <p:cNvSpPr>
            <a:spLocks noGrp="1"/>
          </p:cNvSpPr>
          <p:nvPr>
            <p:ph type="ctrTitle"/>
          </p:nvPr>
        </p:nvSpPr>
        <p:spPr>
          <a:xfrm>
            <a:off x="1344304" y="1294531"/>
            <a:ext cx="6858000" cy="1989667"/>
          </a:xfrm>
          <a:prstGeom prst="rect">
            <a:avLst/>
          </a:prstGeom>
        </p:spPr>
        <p:txBody>
          <a:bodyPr anchor="b"/>
          <a:lstStyle>
            <a:lvl1pPr algn="ctr">
              <a:defRPr sz="45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BDA3034D-6E50-1AE4-66F9-885C971AF10F}"/>
              </a:ext>
            </a:extLst>
          </p:cNvPr>
          <p:cNvSpPr>
            <a:spLocks noGrp="1"/>
          </p:cNvSpPr>
          <p:nvPr>
            <p:ph type="subTitle" idx="1"/>
          </p:nvPr>
        </p:nvSpPr>
        <p:spPr>
          <a:xfrm>
            <a:off x="1344304" y="3360927"/>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7" name="Rectángulo 6">
            <a:extLst>
              <a:ext uri="{FF2B5EF4-FFF2-40B4-BE49-F238E27FC236}">
                <a16:creationId xmlns:a16="http://schemas.microsoft.com/office/drawing/2014/main" id="{DF1D449C-8DDD-EB74-676A-E50D5E1F8679}"/>
              </a:ext>
            </a:extLst>
          </p:cNvPr>
          <p:cNvSpPr/>
          <p:nvPr/>
        </p:nvSpPr>
        <p:spPr>
          <a:xfrm>
            <a:off x="941534" y="447967"/>
            <a:ext cx="402770" cy="41188"/>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4" name="TextBox 6">
            <a:extLst>
              <a:ext uri="{FF2B5EF4-FFF2-40B4-BE49-F238E27FC236}">
                <a16:creationId xmlns:a16="http://schemas.microsoft.com/office/drawing/2014/main" id="{7B6E7408-F8C4-A47E-F61A-DB56ECE1D6C6}"/>
              </a:ext>
            </a:extLst>
          </p:cNvPr>
          <p:cNvSpPr txBox="1"/>
          <p:nvPr/>
        </p:nvSpPr>
        <p:spPr>
          <a:xfrm>
            <a:off x="867408" y="481573"/>
            <a:ext cx="884365"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154A8A"/>
                </a:solidFill>
                <a:effectLst/>
                <a:uLnTx/>
                <a:uFillTx/>
                <a:latin typeface="Arial" panose="020B0604020202020204" pitchFamily="34" charset="0"/>
                <a:ea typeface="+mn-ea"/>
                <a:cs typeface="Arial" panose="020B0604020202020204" pitchFamily="34" charset="0"/>
              </a:rPr>
              <a:t>Fondo </a:t>
            </a:r>
            <a:r>
              <a:rPr kumimoji="0" lang="es-ES" sz="900" b="0" i="0" u="none" strike="noStrike" kern="1200" cap="none" spc="0" normalizeH="0" baseline="0" noProof="0" dirty="0">
                <a:ln>
                  <a:noFill/>
                </a:ln>
                <a:solidFill>
                  <a:srgbClr val="154A8A"/>
                </a:solidFill>
                <a:effectLst/>
                <a:uLnTx/>
                <a:uFillTx/>
                <a:latin typeface="Arial Black" panose="020B0A04020102020204" pitchFamily="34" charset="0"/>
                <a:ea typeface="+mn-ea"/>
                <a:cs typeface="Arial" panose="020B0604020202020204" pitchFamily="34" charset="0"/>
              </a:rPr>
              <a:t>FFIE</a:t>
            </a:r>
          </a:p>
        </p:txBody>
      </p:sp>
    </p:spTree>
    <p:extLst>
      <p:ext uri="{BB962C8B-B14F-4D97-AF65-F5344CB8AC3E}">
        <p14:creationId xmlns:p14="http://schemas.microsoft.com/office/powerpoint/2010/main" val="8015188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E1052-D94F-18A3-526E-372F3D5E4BF4}"/>
              </a:ext>
            </a:extLst>
          </p:cNvPr>
          <p:cNvSpPr>
            <a:spLocks noGrp="1"/>
          </p:cNvSpPr>
          <p:nvPr>
            <p:ph type="title"/>
          </p:nvPr>
        </p:nvSpPr>
        <p:spPr>
          <a:xfrm>
            <a:off x="941534" y="1142471"/>
            <a:ext cx="7326630" cy="1104636"/>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4A25DB-26CB-8C18-9CF6-282B4E2314C6}"/>
              </a:ext>
            </a:extLst>
          </p:cNvPr>
          <p:cNvSpPr>
            <a:spLocks noGrp="1"/>
          </p:cNvSpPr>
          <p:nvPr>
            <p:ph idx="1"/>
          </p:nvPr>
        </p:nvSpPr>
        <p:spPr>
          <a:xfrm>
            <a:off x="941534" y="2359555"/>
            <a:ext cx="7326630" cy="264787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ángulo 6">
            <a:extLst>
              <a:ext uri="{FF2B5EF4-FFF2-40B4-BE49-F238E27FC236}">
                <a16:creationId xmlns:a16="http://schemas.microsoft.com/office/drawing/2014/main" id="{CA1176AC-EDDD-506D-1E69-1338CE9038A7}"/>
              </a:ext>
            </a:extLst>
          </p:cNvPr>
          <p:cNvSpPr/>
          <p:nvPr/>
        </p:nvSpPr>
        <p:spPr>
          <a:xfrm>
            <a:off x="941534" y="447967"/>
            <a:ext cx="402770" cy="41188"/>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4" name="TextBox 6">
            <a:extLst>
              <a:ext uri="{FF2B5EF4-FFF2-40B4-BE49-F238E27FC236}">
                <a16:creationId xmlns:a16="http://schemas.microsoft.com/office/drawing/2014/main" id="{05CC0D0B-1BD5-506F-000C-817340251F96}"/>
              </a:ext>
            </a:extLst>
          </p:cNvPr>
          <p:cNvSpPr txBox="1"/>
          <p:nvPr/>
        </p:nvSpPr>
        <p:spPr>
          <a:xfrm>
            <a:off x="867408" y="481573"/>
            <a:ext cx="884365"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154A8A"/>
                </a:solidFill>
                <a:effectLst/>
                <a:uLnTx/>
                <a:uFillTx/>
                <a:latin typeface="Arial" panose="020B0604020202020204" pitchFamily="34" charset="0"/>
                <a:ea typeface="+mn-ea"/>
                <a:cs typeface="Arial" panose="020B0604020202020204" pitchFamily="34" charset="0"/>
              </a:rPr>
              <a:t>Fondo </a:t>
            </a:r>
            <a:r>
              <a:rPr kumimoji="0" lang="es-ES" sz="900" b="0" i="0" u="none" strike="noStrike" kern="1200" cap="none" spc="0" normalizeH="0" baseline="0" noProof="0" dirty="0">
                <a:ln>
                  <a:noFill/>
                </a:ln>
                <a:solidFill>
                  <a:srgbClr val="154A8A"/>
                </a:solidFill>
                <a:effectLst/>
                <a:uLnTx/>
                <a:uFillTx/>
                <a:latin typeface="Arial Black" panose="020B0A04020102020204" pitchFamily="34" charset="0"/>
                <a:ea typeface="+mn-ea"/>
                <a:cs typeface="Arial" panose="020B0604020202020204" pitchFamily="34" charset="0"/>
              </a:rPr>
              <a:t>FFIE</a:t>
            </a:r>
          </a:p>
        </p:txBody>
      </p:sp>
    </p:spTree>
    <p:extLst>
      <p:ext uri="{BB962C8B-B14F-4D97-AF65-F5344CB8AC3E}">
        <p14:creationId xmlns:p14="http://schemas.microsoft.com/office/powerpoint/2010/main" val="26206755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B5FE5-5DAA-F0FC-CA06-22CB8B91D583}"/>
              </a:ext>
            </a:extLst>
          </p:cNvPr>
          <p:cNvSpPr>
            <a:spLocks noGrp="1"/>
          </p:cNvSpPr>
          <p:nvPr>
            <p:ph type="title"/>
          </p:nvPr>
        </p:nvSpPr>
        <p:spPr>
          <a:xfrm>
            <a:off x="941534" y="1424782"/>
            <a:ext cx="7337052" cy="2377281"/>
          </a:xfrm>
          <a:prstGeom prst="rect">
            <a:avLst/>
          </a:prstGeom>
        </p:spPr>
        <p:txBody>
          <a:bodyPr anchor="b"/>
          <a:lstStyle>
            <a:lvl1pPr>
              <a:defRPr sz="4500"/>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ABCC5C5-B377-3E81-D1E0-13CB14609BA3}"/>
              </a:ext>
            </a:extLst>
          </p:cNvPr>
          <p:cNvSpPr>
            <a:spLocks noGrp="1"/>
          </p:cNvSpPr>
          <p:nvPr>
            <p:ph type="body" idx="1"/>
          </p:nvPr>
        </p:nvSpPr>
        <p:spPr>
          <a:xfrm>
            <a:off x="941534" y="3824553"/>
            <a:ext cx="7337052"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7" name="Rectángulo 6">
            <a:extLst>
              <a:ext uri="{FF2B5EF4-FFF2-40B4-BE49-F238E27FC236}">
                <a16:creationId xmlns:a16="http://schemas.microsoft.com/office/drawing/2014/main" id="{4D9CBF1B-85FA-5EC4-EEBE-28EEA6DEE358}"/>
              </a:ext>
            </a:extLst>
          </p:cNvPr>
          <p:cNvSpPr/>
          <p:nvPr/>
        </p:nvSpPr>
        <p:spPr>
          <a:xfrm>
            <a:off x="941534" y="447967"/>
            <a:ext cx="402770" cy="41188"/>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4" name="TextBox 6">
            <a:extLst>
              <a:ext uri="{FF2B5EF4-FFF2-40B4-BE49-F238E27FC236}">
                <a16:creationId xmlns:a16="http://schemas.microsoft.com/office/drawing/2014/main" id="{0152C1A3-151B-549A-23D5-206D2E8FB629}"/>
              </a:ext>
            </a:extLst>
          </p:cNvPr>
          <p:cNvSpPr txBox="1"/>
          <p:nvPr/>
        </p:nvSpPr>
        <p:spPr>
          <a:xfrm>
            <a:off x="867408" y="481573"/>
            <a:ext cx="884365"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154A8A"/>
                </a:solidFill>
                <a:effectLst/>
                <a:uLnTx/>
                <a:uFillTx/>
                <a:latin typeface="Arial" panose="020B0604020202020204" pitchFamily="34" charset="0"/>
                <a:ea typeface="+mn-ea"/>
                <a:cs typeface="Arial" panose="020B0604020202020204" pitchFamily="34" charset="0"/>
              </a:rPr>
              <a:t>Fondo </a:t>
            </a:r>
            <a:r>
              <a:rPr kumimoji="0" lang="es-ES" sz="900" b="0" i="0" u="none" strike="noStrike" kern="1200" cap="none" spc="0" normalizeH="0" baseline="0" noProof="0" dirty="0">
                <a:ln>
                  <a:noFill/>
                </a:ln>
                <a:solidFill>
                  <a:srgbClr val="154A8A"/>
                </a:solidFill>
                <a:effectLst/>
                <a:uLnTx/>
                <a:uFillTx/>
                <a:latin typeface="Arial Black" panose="020B0A04020102020204" pitchFamily="34" charset="0"/>
                <a:ea typeface="+mn-ea"/>
                <a:cs typeface="Arial" panose="020B0604020202020204" pitchFamily="34" charset="0"/>
              </a:rPr>
              <a:t>FFIE</a:t>
            </a:r>
          </a:p>
        </p:txBody>
      </p:sp>
    </p:spTree>
    <p:extLst>
      <p:ext uri="{BB962C8B-B14F-4D97-AF65-F5344CB8AC3E}">
        <p14:creationId xmlns:p14="http://schemas.microsoft.com/office/powerpoint/2010/main" val="38424099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1CE226-C70F-FB44-3844-40F93C3E1EB5}"/>
              </a:ext>
            </a:extLst>
          </p:cNvPr>
          <p:cNvSpPr/>
          <p:nvPr/>
        </p:nvSpPr>
        <p:spPr>
          <a:xfrm>
            <a:off x="941534" y="447967"/>
            <a:ext cx="402770" cy="41188"/>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2" name="TextBox 6">
            <a:extLst>
              <a:ext uri="{FF2B5EF4-FFF2-40B4-BE49-F238E27FC236}">
                <a16:creationId xmlns:a16="http://schemas.microsoft.com/office/drawing/2014/main" id="{025A6CDA-2E90-B62E-0C36-C0121D66C1E4}"/>
              </a:ext>
            </a:extLst>
          </p:cNvPr>
          <p:cNvSpPr txBox="1"/>
          <p:nvPr/>
        </p:nvSpPr>
        <p:spPr>
          <a:xfrm>
            <a:off x="867408" y="481573"/>
            <a:ext cx="884365"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154A8A"/>
                </a:solidFill>
                <a:effectLst/>
                <a:uLnTx/>
                <a:uFillTx/>
                <a:latin typeface="Arial" panose="020B0604020202020204" pitchFamily="34" charset="0"/>
                <a:ea typeface="+mn-ea"/>
                <a:cs typeface="Arial" panose="020B0604020202020204" pitchFamily="34" charset="0"/>
              </a:rPr>
              <a:t>Fondo </a:t>
            </a:r>
            <a:r>
              <a:rPr kumimoji="0" lang="es-ES" sz="900" b="0" i="0" u="none" strike="noStrike" kern="1200" cap="none" spc="0" normalizeH="0" baseline="0" noProof="0" dirty="0">
                <a:ln>
                  <a:noFill/>
                </a:ln>
                <a:solidFill>
                  <a:srgbClr val="154A8A"/>
                </a:solidFill>
                <a:effectLst/>
                <a:uLnTx/>
                <a:uFillTx/>
                <a:latin typeface="Arial Black" panose="020B0A04020102020204" pitchFamily="34" charset="0"/>
                <a:ea typeface="+mn-ea"/>
                <a:cs typeface="Arial" panose="020B0604020202020204" pitchFamily="34" charset="0"/>
              </a:rPr>
              <a:t>FFIE</a:t>
            </a:r>
          </a:p>
        </p:txBody>
      </p:sp>
    </p:spTree>
    <p:extLst>
      <p:ext uri="{BB962C8B-B14F-4D97-AF65-F5344CB8AC3E}">
        <p14:creationId xmlns:p14="http://schemas.microsoft.com/office/powerpoint/2010/main" val="306986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trad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9809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062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ierre">
    <p:bg>
      <p:bgRef idx="1001">
        <a:schemeClr val="bg2"/>
      </p:bgRef>
    </p:bg>
    <p:spTree>
      <p:nvGrpSpPr>
        <p:cNvPr id="1" name=""/>
        <p:cNvGrpSpPr/>
        <p:nvPr/>
      </p:nvGrpSpPr>
      <p:grpSpPr>
        <a:xfrm>
          <a:off x="0" y="0"/>
          <a:ext cx="0" cy="0"/>
          <a:chOff x="0" y="0"/>
          <a:chExt cx="0" cy="0"/>
        </a:xfrm>
      </p:grpSpPr>
      <p:sp>
        <p:nvSpPr>
          <p:cNvPr id="7" name="Google Shape;88;p13">
            <a:extLst>
              <a:ext uri="{FF2B5EF4-FFF2-40B4-BE49-F238E27FC236}">
                <a16:creationId xmlns:a16="http://schemas.microsoft.com/office/drawing/2014/main" id="{351D6CFD-D6D2-954F-A18C-199B59425357}"/>
              </a:ext>
            </a:extLst>
          </p:cNvPr>
          <p:cNvSpPr/>
          <p:nvPr/>
        </p:nvSpPr>
        <p:spPr>
          <a:xfrm>
            <a:off x="0" y="0"/>
            <a:ext cx="9144000" cy="5715000"/>
          </a:xfrm>
          <a:prstGeom prst="rect">
            <a:avLst/>
          </a:prstGeom>
          <a:solidFill>
            <a:schemeClr val="bg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9" name="Imagen 8">
            <a:extLst>
              <a:ext uri="{FF2B5EF4-FFF2-40B4-BE49-F238E27FC236}">
                <a16:creationId xmlns:a16="http://schemas.microsoft.com/office/drawing/2014/main" id="{87F10E46-6FB3-8847-980D-64428226AE9C}"/>
              </a:ext>
            </a:extLst>
          </p:cNvPr>
          <p:cNvPicPr>
            <a:picLocks noChangeAspect="1"/>
          </p:cNvPicPr>
          <p:nvPr/>
        </p:nvPicPr>
        <p:blipFill>
          <a:blip r:embed="rId2"/>
          <a:stretch>
            <a:fillRect/>
          </a:stretch>
        </p:blipFill>
        <p:spPr>
          <a:xfrm>
            <a:off x="2629014" y="1933503"/>
            <a:ext cx="3398199" cy="1410730"/>
          </a:xfrm>
          <a:prstGeom prst="rect">
            <a:avLst/>
          </a:prstGeom>
        </p:spPr>
      </p:pic>
      <p:sp>
        <p:nvSpPr>
          <p:cNvPr id="10" name="Google Shape;291;p23">
            <a:extLst>
              <a:ext uri="{FF2B5EF4-FFF2-40B4-BE49-F238E27FC236}">
                <a16:creationId xmlns:a16="http://schemas.microsoft.com/office/drawing/2014/main" id="{4D2E544A-F7D8-6C4B-9ADB-DD15AF09C3C8}"/>
              </a:ext>
            </a:extLst>
          </p:cNvPr>
          <p:cNvSpPr txBox="1"/>
          <p:nvPr/>
        </p:nvSpPr>
        <p:spPr>
          <a:xfrm>
            <a:off x="3459664" y="3974866"/>
            <a:ext cx="2903736" cy="307777"/>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s-CO" sz="1350" b="0" dirty="0">
                <a:solidFill>
                  <a:srgbClr val="154A8A"/>
                </a:solidFill>
                <a:latin typeface="Arial" charset="0"/>
                <a:ea typeface="Arial" charset="0"/>
                <a:cs typeface="Arial" charset="0"/>
                <a:sym typeface="Arial"/>
              </a:rPr>
              <a:t>@</a:t>
            </a:r>
            <a:r>
              <a:rPr lang="es-CO" sz="1350" b="0" dirty="0">
                <a:solidFill>
                  <a:srgbClr val="154A8A"/>
                </a:solidFill>
                <a:latin typeface="Arial" charset="0"/>
                <a:ea typeface="Arial" charset="0"/>
                <a:cs typeface="Arial" charset="0"/>
              </a:rPr>
              <a:t>FondoFFIE | </a:t>
            </a:r>
            <a:r>
              <a:rPr lang="es-CO" sz="1350" b="1" dirty="0">
                <a:solidFill>
                  <a:srgbClr val="154A8A"/>
                </a:solidFill>
                <a:latin typeface="Arial" charset="0"/>
                <a:ea typeface="Arial" charset="0"/>
                <a:cs typeface="Arial" charset="0"/>
              </a:rPr>
              <a:t>www.ffie.com.co</a:t>
            </a:r>
            <a:endParaRPr sz="1350" b="1" dirty="0">
              <a:solidFill>
                <a:srgbClr val="154A8A"/>
              </a:solidFill>
              <a:latin typeface="Arial" charset="0"/>
              <a:ea typeface="Arial" charset="0"/>
              <a:cs typeface="Arial" charset="0"/>
              <a:sym typeface="Arial"/>
            </a:endParaRPr>
          </a:p>
        </p:txBody>
      </p:sp>
      <p:pic>
        <p:nvPicPr>
          <p:cNvPr id="12" name="Imagen 11">
            <a:extLst>
              <a:ext uri="{FF2B5EF4-FFF2-40B4-BE49-F238E27FC236}">
                <a16:creationId xmlns:a16="http://schemas.microsoft.com/office/drawing/2014/main" id="{63CBDB48-43CC-534F-AF99-4660E0EE3F61}"/>
              </a:ext>
            </a:extLst>
          </p:cNvPr>
          <p:cNvPicPr>
            <a:picLocks noChangeAspect="1"/>
          </p:cNvPicPr>
          <p:nvPr/>
        </p:nvPicPr>
        <p:blipFill>
          <a:blip r:embed="rId3"/>
          <a:stretch>
            <a:fillRect/>
          </a:stretch>
        </p:blipFill>
        <p:spPr>
          <a:xfrm>
            <a:off x="3617763" y="3203511"/>
            <a:ext cx="2508549" cy="408442"/>
          </a:xfrm>
          <a:prstGeom prst="rect">
            <a:avLst/>
          </a:prstGeom>
        </p:spPr>
      </p:pic>
      <p:pic>
        <p:nvPicPr>
          <p:cNvPr id="4" name="Gráfico 3">
            <a:extLst>
              <a:ext uri="{FF2B5EF4-FFF2-40B4-BE49-F238E27FC236}">
                <a16:creationId xmlns:a16="http://schemas.microsoft.com/office/drawing/2014/main" id="{52A8A267-34B0-E291-44F7-734C7AF9F2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9014" y="4035295"/>
            <a:ext cx="786672" cy="220421"/>
          </a:xfrm>
          <a:prstGeom prst="rect">
            <a:avLst/>
          </a:prstGeom>
        </p:spPr>
      </p:pic>
    </p:spTree>
    <p:extLst>
      <p:ext uri="{BB962C8B-B14F-4D97-AF65-F5344CB8AC3E}">
        <p14:creationId xmlns:p14="http://schemas.microsoft.com/office/powerpoint/2010/main" val="112769076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Portada">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5DEDE465-64B8-4262-9831-5DF75A5EC506}"/>
              </a:ext>
            </a:extLst>
          </p:cNvPr>
          <p:cNvSpPr>
            <a:spLocks noGrp="1"/>
          </p:cNvSpPr>
          <p:nvPr>
            <p:ph type="ctrTitle"/>
          </p:nvPr>
        </p:nvSpPr>
        <p:spPr>
          <a:xfrm>
            <a:off x="5617614" y="2392734"/>
            <a:ext cx="3083092" cy="1989667"/>
          </a:xfrm>
        </p:spPr>
        <p:txBody>
          <a:bodyPr anchor="b">
            <a:normAutofit/>
          </a:bodyPr>
          <a:lstStyle>
            <a:lvl1pPr algn="r">
              <a:defRPr sz="1500" b="1">
                <a:solidFill>
                  <a:srgbClr val="173C84"/>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12" name="Subtítulo 2">
            <a:extLst>
              <a:ext uri="{FF2B5EF4-FFF2-40B4-BE49-F238E27FC236}">
                <a16:creationId xmlns:a16="http://schemas.microsoft.com/office/drawing/2014/main" id="{3C38090C-7455-2CCD-76F4-51A26D343BC5}"/>
              </a:ext>
            </a:extLst>
          </p:cNvPr>
          <p:cNvSpPr>
            <a:spLocks noGrp="1"/>
          </p:cNvSpPr>
          <p:nvPr>
            <p:ph type="subTitle" idx="1"/>
          </p:nvPr>
        </p:nvSpPr>
        <p:spPr>
          <a:xfrm>
            <a:off x="6830059" y="4810318"/>
            <a:ext cx="1846847" cy="459606"/>
          </a:xfrm>
        </p:spPr>
        <p:txBody>
          <a:bodyPr>
            <a:normAutofit/>
          </a:bodyPr>
          <a:lstStyle>
            <a:lvl1pPr marL="0" indent="0" algn="r">
              <a:buFont typeface="Arial" panose="020B0604020202020204" pitchFamily="34" charset="0"/>
              <a:buNone/>
              <a:defRPr sz="1050">
                <a:solidFill>
                  <a:srgbClr val="173C84"/>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endParaRPr lang="es-CO" dirty="0"/>
          </a:p>
        </p:txBody>
      </p:sp>
    </p:spTree>
    <p:extLst>
      <p:ext uri="{BB962C8B-B14F-4D97-AF65-F5344CB8AC3E}">
        <p14:creationId xmlns:p14="http://schemas.microsoft.com/office/powerpoint/2010/main" val="6135218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rada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3B61B-B9BA-7747-8542-2FB260238B21}"/>
              </a:ext>
            </a:extLst>
          </p:cNvPr>
          <p:cNvSpPr>
            <a:spLocks noGrp="1"/>
          </p:cNvSpPr>
          <p:nvPr>
            <p:ph type="title" hasCustomPrompt="1"/>
          </p:nvPr>
        </p:nvSpPr>
        <p:spPr>
          <a:xfrm>
            <a:off x="623888" y="1424782"/>
            <a:ext cx="7886700" cy="2377281"/>
          </a:xfrm>
        </p:spPr>
        <p:txBody>
          <a:bodyPr anchor="b"/>
          <a:lstStyle>
            <a:lvl1pPr>
              <a:defRPr sz="4500" b="1">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41644668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89960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46"/>
        <p:cNvGrpSpPr/>
        <p:nvPr/>
      </p:nvGrpSpPr>
      <p:grpSpPr>
        <a:xfrm>
          <a:off x="0" y="0"/>
          <a:ext cx="0" cy="0"/>
          <a:chOff x="0" y="0"/>
          <a:chExt cx="0" cy="0"/>
        </a:xfrm>
      </p:grpSpPr>
      <p:sp>
        <p:nvSpPr>
          <p:cNvPr id="147" name="Google Shape;147;p1"/>
          <p:cNvSpPr txBox="1"/>
          <p:nvPr/>
        </p:nvSpPr>
        <p:spPr>
          <a:xfrm>
            <a:off x="4341948" y="1344492"/>
            <a:ext cx="4645833" cy="1989667"/>
          </a:xfrm>
          <a:prstGeom prst="rect">
            <a:avLst/>
          </a:prstGeom>
        </p:spPr>
        <p:txBody>
          <a:bodyPr spcFirstLastPara="1" vert="horz" lIns="91440" tIns="45720" rIns="91440" bIns="45720" rtlCol="0" anchor="b" anchorCtr="0">
            <a:normAutofit/>
          </a:bodyPr>
          <a:lstStyle/>
          <a:p>
            <a:pPr lvl="0" algn="r" defTabSz="685800">
              <a:lnSpc>
                <a:spcPct val="90000"/>
              </a:lnSpc>
              <a:spcBef>
                <a:spcPct val="0"/>
              </a:spcBef>
              <a:spcAft>
                <a:spcPts val="600"/>
              </a:spcAft>
              <a:buClr>
                <a:srgbClr val="F8F8F8"/>
              </a:buClr>
              <a:buSzPts val="2400"/>
            </a:pPr>
            <a:r>
              <a:rPr lang="es-CO" sz="1800" b="1" i="0" u="none" strike="noStrike" dirty="0">
                <a:solidFill>
                  <a:srgbClr val="173C84"/>
                </a:solidFill>
                <a:effectLst/>
                <a:latin typeface="Arial" panose="020B0604020202020204" pitchFamily="34" charset="0"/>
              </a:rPr>
              <a:t>PROCESO DIRECCIÓN TÉCNICA</a:t>
            </a:r>
            <a:endParaRPr lang="es-CO" sz="2400" b="1" kern="1200" dirty="0">
              <a:solidFill>
                <a:srgbClr val="173C84"/>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B958C5B6-39C5-48EF-A418-4B0ED56252B2}"/>
              </a:ext>
            </a:extLst>
          </p:cNvPr>
          <p:cNvSpPr txBox="1">
            <a:spLocks/>
          </p:cNvSpPr>
          <p:nvPr/>
        </p:nvSpPr>
        <p:spPr>
          <a:xfrm>
            <a:off x="5909587" y="4395963"/>
            <a:ext cx="2692781" cy="459606"/>
          </a:xfrm>
          <a:prstGeom prst="rect">
            <a:avLst/>
          </a:prstGeom>
        </p:spPr>
        <p:txBody>
          <a:bodyPr vert="horz" lIns="91440" tIns="45720" rIns="91440" bIns="45720" rtlCol="0">
            <a:normAutofit/>
          </a:bodyPr>
          <a:lstStyle>
            <a:lvl1pPr marL="0" indent="0" algn="r" defTabSz="685787" rtl="0" eaLnBrk="1" latinLnBrk="0" hangingPunct="1">
              <a:lnSpc>
                <a:spcPct val="90000"/>
              </a:lnSpc>
              <a:spcBef>
                <a:spcPts val="750"/>
              </a:spcBef>
              <a:buFont typeface="Arial" panose="020B0604020202020204" pitchFamily="34" charset="0"/>
              <a:buNone/>
              <a:defRPr sz="1050" kern="1200">
                <a:solidFill>
                  <a:srgbClr val="173C84"/>
                </a:solidFill>
                <a:latin typeface="Arial" panose="020B0604020202020204" pitchFamily="34" charset="0"/>
                <a:ea typeface="+mn-ea"/>
                <a:cs typeface="Arial" panose="020B0604020202020204" pitchFamily="34" charset="0"/>
              </a:defRPr>
            </a:lvl1pPr>
            <a:lvl2pPr marL="342893" indent="0" algn="ctr" defTabSz="68578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87" indent="0" algn="ctr" defTabSz="68578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79" indent="0" algn="ctr" defTabSz="68578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73" indent="0" algn="ctr" defTabSz="68578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66" indent="0" algn="ctr" defTabSz="68578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59" indent="0" algn="ctr" defTabSz="68578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52" indent="0" algn="ctr" defTabSz="68578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46" indent="0" algn="ctr" defTabSz="68578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ClrTx/>
            </a:pPr>
            <a:r>
              <a:rPr lang="es-CO" sz="1600" b="1" dirty="0"/>
              <a:t>Agosto 2023</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7A282-8EBE-4C3E-8A42-AA673BEBC680}"/>
              </a:ext>
            </a:extLst>
          </p:cNvPr>
          <p:cNvSpPr>
            <a:spLocks noGrp="1"/>
          </p:cNvSpPr>
          <p:nvPr>
            <p:ph type="title"/>
          </p:nvPr>
        </p:nvSpPr>
        <p:spPr>
          <a:xfrm>
            <a:off x="526642" y="1943193"/>
            <a:ext cx="5455703" cy="2564946"/>
          </a:xfrm>
        </p:spPr>
        <p:txBody>
          <a:bodyPr>
            <a:noAutofit/>
          </a:bodyPr>
          <a:lstStyle/>
          <a:p>
            <a:pPr marL="140970" marR="175895" algn="just">
              <a:spcAft>
                <a:spcPts val="0"/>
              </a:spcAft>
            </a:pPr>
            <a:r>
              <a:rPr lang="es-CO" sz="1200" i="1" dirty="0">
                <a:ea typeface="Cambria" panose="02040503050406030204" pitchFamily="18" charset="0"/>
              </a:rPr>
              <a:t>ACTA DE AUDIENCIA, ORDEN DE ELEBIBILIDAD Y PUBLICACIÓN PROCESO INVITACION CERRADA SC0074-2023</a:t>
            </a:r>
            <a:br>
              <a:rPr lang="es-CO" sz="1200" i="1" dirty="0">
                <a:ea typeface="Cambria" panose="02040503050406030204" pitchFamily="18" charset="0"/>
              </a:rPr>
            </a:br>
            <a:br>
              <a:rPr lang="es-CO" sz="1200" i="1" dirty="0">
                <a:ea typeface="Cambria" panose="02040503050406030204" pitchFamily="18" charset="0"/>
              </a:rPr>
            </a:br>
            <a:r>
              <a:rPr lang="es-CO" sz="1200" i="1" dirty="0">
                <a:ea typeface="Cambria" panose="02040503050406030204" pitchFamily="18" charset="0"/>
              </a:rPr>
              <a:t>OBJETO: </a:t>
            </a:r>
            <a:r>
              <a:rPr lang="es-CO" sz="1200" b="0" i="1" dirty="0">
                <a:ea typeface="Cambria" panose="02040503050406030204" pitchFamily="18" charset="0"/>
              </a:rPr>
              <a:t>L</a:t>
            </a:r>
            <a:r>
              <a:rPr lang="es-ES" sz="1200" b="0" i="1" dirty="0">
                <a:ea typeface="Cambria" panose="02040503050406030204" pitchFamily="18" charset="0"/>
              </a:rPr>
              <a:t>A CONFORMACIÓN DE UNA LISTA DE ELEGIBLES QUE HABILITE PROPONENTES PARA REALIZAR LA EJECUCIÓN DE OBRAS DE INFRAESTRUCTURA EDUCATIVA REQUERIDAS POR EL FONDO DE FINANCIAMIENTO DE LA INFRAESTRUCTURA EDUCATIVA – FFIE EN LA I.E. ANTONIO REYES UMAÑA EN LA CIUDAD DE IBAGUÉ EN EL DEPARTAMENTO DE TOLIMA​”</a:t>
            </a:r>
            <a:endParaRPr lang="es-CO" sz="1200" b="0" i="1" dirty="0">
              <a:ea typeface="Cambria" panose="02040503050406030204" pitchFamily="18" charset="0"/>
            </a:endParaRPr>
          </a:p>
        </p:txBody>
      </p:sp>
      <p:sp>
        <p:nvSpPr>
          <p:cNvPr id="4" name="Subtítulo 2">
            <a:extLst>
              <a:ext uri="{FF2B5EF4-FFF2-40B4-BE49-F238E27FC236}">
                <a16:creationId xmlns:a16="http://schemas.microsoft.com/office/drawing/2014/main" id="{376B6B58-3152-42C1-B88B-D26E288F581F}"/>
              </a:ext>
            </a:extLst>
          </p:cNvPr>
          <p:cNvSpPr txBox="1">
            <a:spLocks/>
          </p:cNvSpPr>
          <p:nvPr/>
        </p:nvSpPr>
        <p:spPr>
          <a:xfrm>
            <a:off x="2670875" y="764165"/>
            <a:ext cx="6115275" cy="464846"/>
          </a:xfrm>
          <a:prstGeom prst="rect">
            <a:avLst/>
          </a:prstGeom>
        </p:spPr>
        <p:txBody>
          <a:bodyPr>
            <a:noAutofit/>
          </a:bodyPr>
          <a:lstStyle>
            <a:lvl1pPr marL="171446" indent="-171446" algn="l" defTabSz="685787" rtl="0" eaLnBrk="1" latinLnBrk="0" hangingPunct="1">
              <a:lnSpc>
                <a:spcPct val="90000"/>
              </a:lnSpc>
              <a:spcBef>
                <a:spcPts val="750"/>
              </a:spcBef>
              <a:buFont typeface="Arial" panose="020B0604020202020204" pitchFamily="34" charset="0"/>
              <a:buChar char="•"/>
              <a:defRPr sz="1800" kern="1200">
                <a:solidFill>
                  <a:srgbClr val="173C84"/>
                </a:solidFill>
                <a:latin typeface="Arial" panose="020B0604020202020204" pitchFamily="34" charset="0"/>
                <a:ea typeface="+mn-ea"/>
                <a:cs typeface="Arial" panose="020B0604020202020204" pitchFamily="34" charset="0"/>
              </a:defRPr>
            </a:lvl1pPr>
            <a:lvl2pPr marL="514340" indent="-171446" algn="l" defTabSz="68578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2" indent="-171446" algn="l" defTabSz="68578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6"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9"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12"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06"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99"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92"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ClrTx/>
              <a:buNone/>
            </a:pPr>
            <a:r>
              <a:rPr lang="es-MX" sz="1200" b="1" dirty="0">
                <a:solidFill>
                  <a:schemeClr val="bg1"/>
                </a:solidFill>
              </a:rPr>
              <a:t>INVITACIÓN CERRADA No. SC0074 FFIE DE 2023 ​</a:t>
            </a:r>
            <a:endParaRPr lang="en-US" sz="1200" dirty="0">
              <a:solidFill>
                <a:schemeClr val="bg1"/>
              </a:solidFill>
            </a:endParaRPr>
          </a:p>
          <a:p>
            <a:pPr marL="0" indent="0" algn="r">
              <a:buClrTx/>
              <a:buNone/>
            </a:pPr>
            <a:endParaRPr lang="es-MX"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698666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607512" y="502349"/>
            <a:ext cx="7928976" cy="4985980"/>
          </a:xfrm>
          <a:prstGeom prst="rect">
            <a:avLst/>
          </a:prstGeom>
        </p:spPr>
        <p:txBody>
          <a:bodyPr wrap="square">
            <a:spAutoFit/>
          </a:bodyPr>
          <a:lstStyle/>
          <a:p>
            <a:pPr algn="ctr"/>
            <a:r>
              <a:rPr lang="es-CO" b="1" u="sng" dirty="0">
                <a:solidFill>
                  <a:srgbClr val="002060"/>
                </a:solidFill>
                <a:latin typeface="Century Gothic" panose="020B0502020202020204" pitchFamily="34" charset="0"/>
              </a:rPr>
              <a:t>ORDEN DE ELEGIBILIDAD</a:t>
            </a:r>
          </a:p>
          <a:p>
            <a:pPr algn="ctr"/>
            <a:endParaRPr lang="es-CO" sz="1200" b="0" u="sng" dirty="0">
              <a:solidFill>
                <a:srgbClr val="002060"/>
              </a:solidFill>
              <a:latin typeface="Arial" panose="020B0604020202020204" pitchFamily="34" charset="0"/>
              <a:cs typeface="Arial" panose="020B0604020202020204" pitchFamily="34" charset="0"/>
            </a:endParaRPr>
          </a:p>
          <a:p>
            <a:pPr algn="just"/>
            <a:r>
              <a:rPr lang="es-CO" sz="1200" dirty="0">
                <a:solidFill>
                  <a:srgbClr val="002060"/>
                </a:solidFill>
                <a:latin typeface="Arial" panose="020B0604020202020204" pitchFamily="34" charset="0"/>
                <a:cs typeface="Arial" panose="020B0604020202020204" pitchFamily="34" charset="0"/>
              </a:rPr>
              <a:t>En Comité Fiduciario Sesión No. 702 del 18 de agosto de 2023, fue aprobado el informe final de la evaluación de la Invitación Cerrada No. SC0074 FFIE de 2023, el cual fue remitido el día 18 de agosto de 2023, vía correo electrónico a los proponentes por el </a:t>
            </a:r>
            <a:r>
              <a:rPr lang="es-ES" sz="1200" dirty="0">
                <a:solidFill>
                  <a:srgbClr val="002060"/>
                </a:solidFill>
                <a:latin typeface="Arial" panose="020B0604020202020204" pitchFamily="34" charset="0"/>
                <a:cs typeface="Arial" panose="020B0604020202020204" pitchFamily="34" charset="0"/>
              </a:rPr>
              <a:t>CONSORCIO FFIE ALIANZA- BBVA, que actúa única y exclusivamente como vocera y administradora del PATRIMONIO AUTÓNOMO FONDO DE FINANCIAMIENTO DE INFRAESTRUCTURA EDUCATIVA – FFIE </a:t>
            </a:r>
            <a:r>
              <a:rPr lang="es-CO" sz="1200" dirty="0">
                <a:solidFill>
                  <a:srgbClr val="002060"/>
                </a:solidFill>
                <a:latin typeface="Arial" panose="020B0604020202020204" pitchFamily="34" charset="0"/>
                <a:cs typeface="Arial" panose="020B0604020202020204" pitchFamily="34" charset="0"/>
              </a:rPr>
              <a:t> conforme lo establecido en el cronograma del proceso; es así como se adelantó la Audiencia de Orden Elegibilidad el 22 del mismo mes y año, la cual de conformidad con las observaciones recibidas en la misma fue necesario suspenderla hasta las once de la mañana (11:00 am) del día 23 de agosto de 2023.</a:t>
            </a:r>
          </a:p>
          <a:p>
            <a:pPr algn="just"/>
            <a:endParaRPr lang="es-CO" sz="1200" dirty="0">
              <a:solidFill>
                <a:srgbClr val="002060"/>
              </a:solidFill>
              <a:latin typeface="Arial" panose="020B0604020202020204" pitchFamily="34" charset="0"/>
              <a:cs typeface="Arial" panose="020B0604020202020204" pitchFamily="34" charset="0"/>
            </a:endParaRPr>
          </a:p>
          <a:p>
            <a:pPr algn="just"/>
            <a:r>
              <a:rPr lang="es-CO" sz="1200" dirty="0">
                <a:solidFill>
                  <a:srgbClr val="002060"/>
                </a:solidFill>
                <a:latin typeface="Arial" panose="020B0604020202020204" pitchFamily="34" charset="0"/>
                <a:cs typeface="Arial" panose="020B0604020202020204" pitchFamily="34" charset="0"/>
              </a:rPr>
              <a:t>De conformidad con lo anterior, el 23 de agosto de 2023 a la </a:t>
            </a:r>
            <a:r>
              <a:rPr lang="es-CO" sz="1200">
                <a:solidFill>
                  <a:srgbClr val="002060"/>
                </a:solidFill>
                <a:latin typeface="Arial" panose="020B0604020202020204" pitchFamily="34" charset="0"/>
                <a:cs typeface="Arial" panose="020B0604020202020204" pitchFamily="34" charset="0"/>
              </a:rPr>
              <a:t>hora establecida, </a:t>
            </a:r>
            <a:r>
              <a:rPr lang="es-CO" sz="1200" dirty="0">
                <a:solidFill>
                  <a:srgbClr val="002060"/>
                </a:solidFill>
                <a:latin typeface="Arial" panose="020B0604020202020204" pitchFamily="34" charset="0"/>
                <a:cs typeface="Arial" panose="020B0604020202020204" pitchFamily="34" charset="0"/>
              </a:rPr>
              <a:t>se reinició la audiencia y como consta en </a:t>
            </a:r>
            <a:r>
              <a:rPr lang="es-CO" sz="1200">
                <a:solidFill>
                  <a:srgbClr val="002060"/>
                </a:solidFill>
                <a:latin typeface="Arial" panose="020B0604020202020204" pitchFamily="34" charset="0"/>
                <a:cs typeface="Arial" panose="020B0604020202020204" pitchFamily="34" charset="0"/>
              </a:rPr>
              <a:t>el acta, </a:t>
            </a:r>
            <a:r>
              <a:rPr lang="es-CO" sz="1200" dirty="0">
                <a:solidFill>
                  <a:srgbClr val="002060"/>
                </a:solidFill>
                <a:latin typeface="Arial" panose="020B0604020202020204" pitchFamily="34" charset="0"/>
                <a:cs typeface="Arial" panose="020B0604020202020204" pitchFamily="34" charset="0"/>
              </a:rPr>
              <a:t>la misma se cerró a las </a:t>
            </a:r>
            <a:r>
              <a:rPr lang="es-ES" sz="1200" dirty="0">
                <a:solidFill>
                  <a:srgbClr val="002060"/>
                </a:solidFill>
                <a:latin typeface="Arial" panose="020B0604020202020204" pitchFamily="34" charset="0"/>
                <a:cs typeface="Arial" panose="020B0604020202020204" pitchFamily="34" charset="0"/>
              </a:rPr>
              <a:t>las once y quince minutos de la mañana (11:15 a.m.) </a:t>
            </a:r>
            <a:r>
              <a:rPr lang="es-CO" sz="1200" dirty="0">
                <a:solidFill>
                  <a:srgbClr val="002060"/>
                </a:solidFill>
                <a:latin typeface="Arial" panose="020B0604020202020204" pitchFamily="34" charset="0"/>
                <a:cs typeface="Arial" panose="020B0604020202020204" pitchFamily="34" charset="0"/>
              </a:rPr>
              <a:t>culminando con la conformación del orden de elegibilidad de la siguiente manera:</a:t>
            </a:r>
          </a:p>
          <a:p>
            <a:pPr algn="just"/>
            <a:endParaRPr lang="es-CO" sz="1200" dirty="0">
              <a:solidFill>
                <a:srgbClr val="002060"/>
              </a:solidFill>
              <a:latin typeface="Arial" panose="020B0604020202020204" pitchFamily="34" charset="0"/>
              <a:cs typeface="Arial" panose="020B0604020202020204" pitchFamily="34" charset="0"/>
            </a:endParaRPr>
          </a:p>
          <a:p>
            <a:pPr algn="just"/>
            <a:r>
              <a:rPr lang="es-ES" sz="1200" i="1" dirty="0">
                <a:solidFill>
                  <a:srgbClr val="002060"/>
                </a:solidFill>
                <a:latin typeface="Arial" panose="020B0604020202020204" pitchFamily="34" charset="0"/>
                <a:cs typeface="Arial" panose="020B0604020202020204" pitchFamily="34" charset="0"/>
              </a:rPr>
              <a:t>“(…) Conforme a los criterios de selección, que leyó anteriormente, establecidos en el numeral 11 de los CPC, específicamente la nota que señala en el caso que sea el ÚNICO PROPONENTE HABILITADO en la conformación de listas y/o en el Orden de Elegibilidad, la UG-FFIE determinará previa justificación de la necesidad, la conveniencia de asignarle un contrato adicional, varios o la totalidad de los posibles contratos que se pretendan celebrar en el marco de la presente invitación, se informa que el contrato de obra para la IE ANTONIO REYES UMAÑA EN LA CIUDAD DE IBAGUÉ EN EL DEPARTAMENTO DE TOLIMA será para el Proponente 2 - CONSORCIO 4KCC 2023 - CONSTRUCTORA 4K SAS - 85% - CARVAJAL &amp; CORTES INGENIERIA SAS - EN REORGANIZACIÓN - 15%, por ser el único que cumplió con los requisitos jurídicos, técnicos, financieros, económicos y obtener el máximo puntaje. En consecuencia, el orden de elegibilidad será de la siguiente manera: </a:t>
            </a:r>
          </a:p>
          <a:p>
            <a:pPr algn="just"/>
            <a:endParaRPr lang="es-ES" sz="1200" i="1" dirty="0">
              <a:solidFill>
                <a:srgbClr val="002060"/>
              </a:solidFill>
              <a:latin typeface="Arial" panose="020B0604020202020204" pitchFamily="34" charset="0"/>
              <a:cs typeface="Arial" panose="020B0604020202020204" pitchFamily="34" charset="0"/>
            </a:endParaRPr>
          </a:p>
          <a:p>
            <a:pPr algn="just"/>
            <a:r>
              <a:rPr lang="es-ES" sz="1200" i="1" dirty="0">
                <a:solidFill>
                  <a:srgbClr val="002060"/>
                </a:solidFill>
                <a:latin typeface="Arial" panose="020B0604020202020204" pitchFamily="34" charset="0"/>
                <a:cs typeface="Arial" panose="020B0604020202020204" pitchFamily="34" charset="0"/>
              </a:rPr>
              <a:t> </a:t>
            </a:r>
            <a:endParaRPr lang="es-CO"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47549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607512" y="502349"/>
            <a:ext cx="7928976" cy="2215991"/>
          </a:xfrm>
          <a:prstGeom prst="rect">
            <a:avLst/>
          </a:prstGeom>
        </p:spPr>
        <p:txBody>
          <a:bodyPr wrap="square">
            <a:spAutoFit/>
          </a:bodyPr>
          <a:lstStyle/>
          <a:p>
            <a:pPr algn="ctr"/>
            <a:r>
              <a:rPr lang="es-CO" b="1" u="sng" dirty="0">
                <a:solidFill>
                  <a:srgbClr val="002060"/>
                </a:solidFill>
                <a:latin typeface="Century Gothic" panose="020B0502020202020204" pitchFamily="34" charset="0"/>
              </a:rPr>
              <a:t>ORDEN DE ELEGIBILIDAD</a:t>
            </a:r>
          </a:p>
          <a:p>
            <a:pPr algn="ctr"/>
            <a:endParaRPr lang="es-CO" sz="1200" b="0" u="sng" dirty="0">
              <a:solidFill>
                <a:srgbClr val="002060"/>
              </a:solidFill>
              <a:latin typeface="Arial" panose="020B0604020202020204" pitchFamily="34" charset="0"/>
              <a:cs typeface="Arial" panose="020B0604020202020204" pitchFamily="34" charset="0"/>
            </a:endParaRPr>
          </a:p>
          <a:p>
            <a:pPr algn="just"/>
            <a:endParaRPr lang="es-ES" sz="1200" i="1" dirty="0">
              <a:solidFill>
                <a:srgbClr val="002060"/>
              </a:solidFill>
              <a:latin typeface="Arial" panose="020B0604020202020204" pitchFamily="34" charset="0"/>
              <a:cs typeface="Arial" panose="020B0604020202020204" pitchFamily="34" charset="0"/>
            </a:endParaRPr>
          </a:p>
          <a:p>
            <a:pPr algn="just"/>
            <a:r>
              <a:rPr lang="es-ES" sz="1200" i="1" dirty="0">
                <a:solidFill>
                  <a:srgbClr val="002060"/>
                </a:solidFill>
                <a:latin typeface="Arial" panose="020B0604020202020204" pitchFamily="34" charset="0"/>
                <a:cs typeface="Arial" panose="020B0604020202020204" pitchFamily="34" charset="0"/>
              </a:rPr>
              <a:t> </a:t>
            </a:r>
          </a:p>
          <a:p>
            <a:pPr algn="just"/>
            <a:r>
              <a:rPr lang="es-ES" sz="1200" i="1" dirty="0">
                <a:solidFill>
                  <a:srgbClr val="002060"/>
                </a:solidFill>
                <a:latin typeface="Arial" panose="020B0604020202020204" pitchFamily="34" charset="0"/>
                <a:cs typeface="Arial" panose="020B0604020202020204" pitchFamily="34" charset="0"/>
              </a:rPr>
              <a:t>El primer del orden de elegibilidad para la IE ANTONIO REYES UMAÑA EN LA CIUDAD DE IBAGUÉ EN EL DEPARTAMENTO DE TOLIMA será para ANTONIO REYES UMAÑA EN LA CIUDAD DE IBAGUÉ EN EL DEPARTAMENTO DE TOLIMA será para el Proponente 2 - CONSORCIO 4KCC 2023 - CONSTRUCTORA 4K SAS - 85% - CARVAJAL &amp; CORTES INGENIERIA SAS - EN REORGANIZACIÓN - 15% (…)” </a:t>
            </a:r>
            <a:endParaRPr lang="es-CO" sz="1200" i="1" dirty="0">
              <a:solidFill>
                <a:srgbClr val="002060"/>
              </a:solidFill>
              <a:latin typeface="Arial" panose="020B0604020202020204" pitchFamily="34" charset="0"/>
              <a:cs typeface="Arial" panose="020B0604020202020204" pitchFamily="34" charset="0"/>
            </a:endParaRPr>
          </a:p>
          <a:p>
            <a:pPr algn="just"/>
            <a:endParaRPr lang="es-CO" sz="1200" dirty="0">
              <a:solidFill>
                <a:srgbClr val="002060"/>
              </a:solidFill>
              <a:latin typeface="Arial" panose="020B0604020202020204" pitchFamily="34" charset="0"/>
              <a:cs typeface="Arial" panose="020B0604020202020204" pitchFamily="34" charset="0"/>
            </a:endParaRPr>
          </a:p>
          <a:p>
            <a:pPr algn="just"/>
            <a:r>
              <a:rPr lang="es-CO" sz="1200" dirty="0">
                <a:solidFill>
                  <a:srgbClr val="002060"/>
                </a:solidFill>
                <a:latin typeface="Arial" panose="020B0604020202020204" pitchFamily="34" charset="0"/>
                <a:cs typeface="Arial" panose="020B0604020202020204" pitchFamily="34" charset="0"/>
              </a:rPr>
              <a:t>Por lo anterior se presenta ante los órganos de decisión del PA-FFIE el orden de conformación de lista de elegibles y el acta de la audiencia a fin de ser recomendados y aprobados por los mismos.</a:t>
            </a:r>
          </a:p>
        </p:txBody>
      </p:sp>
    </p:spTree>
    <p:extLst>
      <p:ext uri="{BB962C8B-B14F-4D97-AF65-F5344CB8AC3E}">
        <p14:creationId xmlns:p14="http://schemas.microsoft.com/office/powerpoint/2010/main" val="173536832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594361" y="944463"/>
            <a:ext cx="8175415" cy="400110"/>
          </a:xfrm>
          <a:prstGeom prst="rect">
            <a:avLst/>
          </a:prstGeom>
        </p:spPr>
        <p:txBody>
          <a:bodyPr wrap="square">
            <a:spAutoFit/>
          </a:bodyPr>
          <a:lstStyle/>
          <a:p>
            <a:r>
              <a:rPr lang="es-CO" sz="2000" b="1" dirty="0">
                <a:solidFill>
                  <a:schemeClr val="tx1">
                    <a:lumMod val="50000"/>
                  </a:schemeClr>
                </a:solidFill>
                <a:latin typeface="Century Gothic" panose="020B0502020202020204" pitchFamily="34" charset="0"/>
              </a:rPr>
              <a:t>	</a:t>
            </a:r>
            <a:r>
              <a:rPr lang="es-CO" sz="1800" b="1" u="sng" dirty="0">
                <a:solidFill>
                  <a:srgbClr val="002060"/>
                </a:solidFill>
                <a:latin typeface="Century Gothic" panose="020B0502020202020204" pitchFamily="34" charset="0"/>
              </a:rPr>
              <a:t>AUDIENCIA:</a:t>
            </a:r>
            <a:endParaRPr lang="es-CO" sz="1350" u="sng" dirty="0">
              <a:solidFill>
                <a:srgbClr val="002060"/>
              </a:solidFill>
              <a:latin typeface="Century Gothic" panose="020B0502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43765D67-52F5-41EA-A888-F823DB977B46}"/>
              </a:ext>
            </a:extLst>
          </p:cNvPr>
          <p:cNvPicPr>
            <a:picLocks noChangeAspect="1"/>
          </p:cNvPicPr>
          <p:nvPr/>
        </p:nvPicPr>
        <p:blipFill>
          <a:blip r:embed="rId4"/>
          <a:stretch>
            <a:fillRect/>
          </a:stretch>
        </p:blipFill>
        <p:spPr>
          <a:xfrm>
            <a:off x="374224" y="992005"/>
            <a:ext cx="352075" cy="352075"/>
          </a:xfrm>
          <a:prstGeom prst="rect">
            <a:avLst/>
          </a:prstGeom>
        </p:spPr>
      </p:pic>
      <p:sp>
        <p:nvSpPr>
          <p:cNvPr id="7" name="Rectángulo 6"/>
          <p:cNvSpPr/>
          <p:nvPr/>
        </p:nvSpPr>
        <p:spPr>
          <a:xfrm>
            <a:off x="1220128" y="2175536"/>
            <a:ext cx="2567552" cy="1384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5000"/>
              </a:lnSpc>
              <a:tabLst>
                <a:tab pos="521970" algn="l"/>
              </a:tabLst>
            </a:pPr>
            <a:r>
              <a:rPr lang="es-ES" sz="1200" b="1" dirty="0">
                <a:solidFill>
                  <a:schemeClr val="bg1"/>
                </a:solidFill>
                <a:latin typeface="Arial" panose="020B0604020202020204" pitchFamily="34" charset="0"/>
                <a:ea typeface="Arial"/>
                <a:cs typeface="Arial" panose="020B0604020202020204" pitchFamily="34" charset="0"/>
              </a:rPr>
              <a:t>AUDIENCIA DE ORDEN DE ELEGIBILIDAD</a:t>
            </a:r>
          </a:p>
          <a:p>
            <a:pPr algn="ctr">
              <a:lnSpc>
                <a:spcPct val="115000"/>
              </a:lnSpc>
              <a:tabLst>
                <a:tab pos="521970" algn="l"/>
              </a:tabLst>
            </a:pPr>
            <a:r>
              <a:rPr lang="es-ES" sz="1200" b="1" dirty="0">
                <a:solidFill>
                  <a:schemeClr val="bg1"/>
                </a:solidFill>
                <a:latin typeface="Arial"/>
                <a:ea typeface="Arial"/>
                <a:cs typeface="Arial"/>
              </a:rPr>
              <a:t>REALIZADA EL 22  Y 23 DE AGOSTO DE 2023</a:t>
            </a:r>
            <a:endParaRPr lang="es-CO" sz="1200" b="1" dirty="0">
              <a:solidFill>
                <a:schemeClr val="bg1"/>
              </a:solidFill>
              <a:latin typeface="Arial"/>
              <a:ea typeface="Arial"/>
              <a:cs typeface="Arial"/>
            </a:endParaRPr>
          </a:p>
        </p:txBody>
      </p:sp>
      <p:sp>
        <p:nvSpPr>
          <p:cNvPr id="8" name="Rectángulo 7"/>
          <p:cNvSpPr/>
          <p:nvPr/>
        </p:nvSpPr>
        <p:spPr>
          <a:xfrm>
            <a:off x="4572000" y="3314122"/>
            <a:ext cx="2221380" cy="1104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tabLst>
                <a:tab pos="521970" algn="l"/>
              </a:tabLst>
            </a:pPr>
            <a:endParaRPr lang="es-ES" sz="1200" b="1" dirty="0">
              <a:solidFill>
                <a:srgbClr val="002060"/>
              </a:solidFill>
              <a:latin typeface="Arial" panose="020B0604020202020204" pitchFamily="34" charset="0"/>
              <a:ea typeface="Arial"/>
              <a:cs typeface="Arial" panose="020B0604020202020204" pitchFamily="34" charset="0"/>
            </a:endParaRPr>
          </a:p>
          <a:p>
            <a:pPr algn="ctr">
              <a:lnSpc>
                <a:spcPct val="115000"/>
              </a:lnSpc>
              <a:tabLst>
                <a:tab pos="521970" algn="l"/>
              </a:tabLst>
            </a:pPr>
            <a:r>
              <a:rPr lang="es-ES" sz="1200" dirty="0">
                <a:solidFill>
                  <a:srgbClr val="002060"/>
                </a:solidFill>
                <a:latin typeface="Arial" panose="020B0604020202020204" pitchFamily="34" charset="0"/>
                <a:ea typeface="Arial"/>
                <a:cs typeface="Arial" panose="020B0604020202020204" pitchFamily="34" charset="0"/>
              </a:rPr>
              <a:t>PROPONENTES PARTICIPANTES EN LA AUDIENCIA</a:t>
            </a:r>
          </a:p>
          <a:p>
            <a:pPr algn="ctr">
              <a:lnSpc>
                <a:spcPct val="115000"/>
              </a:lnSpc>
              <a:tabLst>
                <a:tab pos="521970" algn="l"/>
              </a:tabLst>
            </a:pPr>
            <a:r>
              <a:rPr lang="es-ES" sz="1200" dirty="0">
                <a:solidFill>
                  <a:srgbClr val="002060"/>
                </a:solidFill>
                <a:latin typeface="Arial" panose="020B0604020202020204" pitchFamily="34" charset="0"/>
                <a:ea typeface="Arial"/>
                <a:cs typeface="Arial" panose="020B0604020202020204" pitchFamily="34" charset="0"/>
              </a:rPr>
              <a:t>3</a:t>
            </a:r>
          </a:p>
          <a:p>
            <a:pPr algn="ctr">
              <a:lnSpc>
                <a:spcPct val="115000"/>
              </a:lnSpc>
              <a:tabLst>
                <a:tab pos="521970" algn="l"/>
              </a:tabLst>
            </a:pPr>
            <a:endParaRPr lang="es-CO" dirty="0">
              <a:solidFill>
                <a:schemeClr val="accent1">
                  <a:lumMod val="50000"/>
                </a:schemeClr>
              </a:solidFill>
              <a:latin typeface="Century Gothic" panose="020B0502020202020204" pitchFamily="34" charset="0"/>
              <a:ea typeface="Arial"/>
              <a:cs typeface="Arial"/>
            </a:endParaRPr>
          </a:p>
        </p:txBody>
      </p:sp>
      <p:sp>
        <p:nvSpPr>
          <p:cNvPr id="11" name="Rectángulo 10"/>
          <p:cNvSpPr/>
          <p:nvPr/>
        </p:nvSpPr>
        <p:spPr>
          <a:xfrm>
            <a:off x="4572000" y="1344080"/>
            <a:ext cx="2221380" cy="12835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tabLst>
                <a:tab pos="521970" algn="l"/>
              </a:tabLst>
            </a:pPr>
            <a:r>
              <a:rPr lang="es-ES" sz="1200" dirty="0">
                <a:solidFill>
                  <a:schemeClr val="accent1">
                    <a:lumMod val="50000"/>
                  </a:schemeClr>
                </a:solidFill>
                <a:latin typeface="Arial" panose="020B0604020202020204" pitchFamily="34" charset="0"/>
                <a:ea typeface="Arial"/>
                <a:cs typeface="Arial" panose="020B0604020202020204" pitchFamily="34" charset="0"/>
              </a:rPr>
              <a:t>PROPUESTAS PRESENTADAS</a:t>
            </a:r>
          </a:p>
          <a:p>
            <a:pPr algn="ctr">
              <a:lnSpc>
                <a:spcPct val="115000"/>
              </a:lnSpc>
              <a:tabLst>
                <a:tab pos="521970" algn="l"/>
              </a:tabLst>
            </a:pPr>
            <a:r>
              <a:rPr lang="es-ES" sz="1200" dirty="0">
                <a:solidFill>
                  <a:schemeClr val="accent1">
                    <a:lumMod val="50000"/>
                  </a:schemeClr>
                </a:solidFill>
                <a:latin typeface="Arial" panose="020B0604020202020204" pitchFamily="34" charset="0"/>
                <a:ea typeface="Arial"/>
                <a:cs typeface="Arial" panose="020B0604020202020204" pitchFamily="34" charset="0"/>
              </a:rPr>
              <a:t>3</a:t>
            </a:r>
          </a:p>
          <a:p>
            <a:pPr algn="ctr" fontAlgn="base">
              <a:lnSpc>
                <a:spcPct val="115000"/>
              </a:lnSpc>
              <a:tabLst>
                <a:tab pos="521970" algn="l"/>
              </a:tabLst>
            </a:pPr>
            <a:r>
              <a:rPr lang="es-CO" sz="1200" b="1" dirty="0">
                <a:solidFill>
                  <a:schemeClr val="accent1">
                    <a:lumMod val="50000"/>
                  </a:schemeClr>
                </a:solidFill>
                <a:latin typeface="Arial" panose="020B0604020202020204" pitchFamily="34" charset="0"/>
                <a:ea typeface="Arial"/>
                <a:cs typeface="Arial" panose="020B0604020202020204" pitchFamily="34" charset="0"/>
              </a:rPr>
              <a:t>HABILITADAS: 1</a:t>
            </a:r>
          </a:p>
          <a:p>
            <a:pPr algn="ctr" fontAlgn="base">
              <a:lnSpc>
                <a:spcPct val="115000"/>
              </a:lnSpc>
              <a:tabLst>
                <a:tab pos="521970" algn="l"/>
              </a:tabLst>
            </a:pPr>
            <a:r>
              <a:rPr lang="es-CO" sz="1200" b="1" dirty="0">
                <a:solidFill>
                  <a:schemeClr val="accent1">
                    <a:lumMod val="50000"/>
                  </a:schemeClr>
                </a:solidFill>
                <a:latin typeface="Arial" panose="020B0604020202020204" pitchFamily="34" charset="0"/>
                <a:ea typeface="Arial"/>
                <a:cs typeface="Arial" panose="020B0604020202020204" pitchFamily="34" charset="0"/>
              </a:rPr>
              <a:t>RECHAZADAS: 2</a:t>
            </a:r>
          </a:p>
          <a:p>
            <a:pPr algn="ctr">
              <a:lnSpc>
                <a:spcPct val="115000"/>
              </a:lnSpc>
              <a:tabLst>
                <a:tab pos="521970" algn="l"/>
              </a:tabLst>
            </a:pPr>
            <a:endParaRPr lang="es-CO" sz="1200" dirty="0">
              <a:solidFill>
                <a:schemeClr val="accent1">
                  <a:lumMod val="50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189436068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8FB556D-0EBE-46A0-B388-7EF18F881DD8}"/>
              </a:ext>
            </a:extLst>
          </p:cNvPr>
          <p:cNvSpPr/>
          <p:nvPr/>
        </p:nvSpPr>
        <p:spPr>
          <a:xfrm>
            <a:off x="601579" y="703863"/>
            <a:ext cx="7924799" cy="3046988"/>
          </a:xfrm>
          <a:prstGeom prst="rect">
            <a:avLst/>
          </a:prstGeom>
          <a:noFill/>
        </p:spPr>
        <p:txBody>
          <a:bodyPr wrap="square" lIns="91440" tIns="45720" rIns="91440" bIns="45720" anchor="t">
            <a:spAutoFit/>
          </a:bodyPr>
          <a:lstStyle/>
          <a:p>
            <a:pPr algn="ctr" defTabSz="685800">
              <a:buClrTx/>
              <a:defRPr/>
            </a:pPr>
            <a:endParaRPr lang="es-MX" sz="1200" b="1" u="sng" dirty="0">
              <a:solidFill>
                <a:srgbClr val="002060"/>
              </a:solidFill>
              <a:latin typeface="Arial" panose="020B0604020202020204" pitchFamily="34" charset="0"/>
              <a:cs typeface="Arial" panose="020B0604020202020204" pitchFamily="34" charset="0"/>
            </a:endParaRPr>
          </a:p>
          <a:p>
            <a:pPr algn="ctr" defTabSz="685800">
              <a:buClrTx/>
              <a:defRPr/>
            </a:pPr>
            <a:r>
              <a:rPr lang="es-MX" sz="1200" b="1" u="sng" dirty="0">
                <a:solidFill>
                  <a:srgbClr val="002060"/>
                </a:solidFill>
                <a:latin typeface="Arial" panose="020B0604020202020204" pitchFamily="34" charset="0"/>
                <a:cs typeface="Arial" panose="020B0604020202020204" pitchFamily="34" charset="0"/>
              </a:rPr>
              <a:t>SOLICITUD</a:t>
            </a:r>
          </a:p>
          <a:p>
            <a:pPr algn="ctr" defTabSz="685800">
              <a:buClrTx/>
              <a:defRPr/>
            </a:pPr>
            <a:endParaRPr lang="es-MX" sz="1200" b="1" u="sng" dirty="0">
              <a:solidFill>
                <a:srgbClr val="002060"/>
              </a:solidFill>
              <a:latin typeface="Arial" panose="020B0604020202020204" pitchFamily="34" charset="0"/>
              <a:cs typeface="Arial" panose="020B0604020202020204" pitchFamily="34" charset="0"/>
            </a:endParaRPr>
          </a:p>
          <a:p>
            <a:pPr algn="just" defTabSz="685800">
              <a:buClrTx/>
              <a:defRPr/>
            </a:pPr>
            <a:endParaRPr lang="es-MX" sz="1200" dirty="0">
              <a:solidFill>
                <a:srgbClr val="002060"/>
              </a:solidFill>
              <a:latin typeface="Arial" panose="020B0604020202020204" pitchFamily="34" charset="0"/>
              <a:cs typeface="Arial" panose="020B0604020202020204" pitchFamily="34" charset="0"/>
            </a:endParaRPr>
          </a:p>
          <a:p>
            <a:pPr algn="just">
              <a:defRPr/>
            </a:pPr>
            <a:r>
              <a:rPr lang="es-MX" sz="1200" dirty="0">
                <a:solidFill>
                  <a:srgbClr val="002060"/>
                </a:solidFill>
                <a:latin typeface="Arial" panose="020B0604020202020204" pitchFamily="34" charset="0"/>
                <a:cs typeface="Arial" panose="020B0604020202020204" pitchFamily="34" charset="0"/>
              </a:rPr>
              <a:t>Se solicita al Comité Técnico recomendar al Comité Fiduciario aprobar el </a:t>
            </a:r>
            <a:r>
              <a:rPr lang="es-CO" sz="1200" dirty="0">
                <a:solidFill>
                  <a:srgbClr val="002060"/>
                </a:solidFill>
                <a:latin typeface="Arial" panose="020B0604020202020204" pitchFamily="34" charset="0"/>
                <a:cs typeface="Arial" panose="020B0604020202020204" pitchFamily="34" charset="0"/>
              </a:rPr>
              <a:t>orden de elegibilidad y el Acta de la Audiencia de Orden de Elegibilidad de la Invitación Cerrada No. SC0074 FFIE DE 2023, conforme al resultado de la respectiva audiencia llevada a cabo los días 22 y 23 de agosto de 2023.</a:t>
            </a:r>
          </a:p>
          <a:p>
            <a:pPr algn="just" defTabSz="342900">
              <a:buClrTx/>
              <a:defRPr/>
            </a:pPr>
            <a:endParaRPr lang="es-MX" sz="1200" dirty="0">
              <a:solidFill>
                <a:srgbClr val="002060"/>
              </a:solidFill>
              <a:latin typeface="Arial" panose="020B0604020202020204" pitchFamily="34" charset="0"/>
              <a:cs typeface="Arial" panose="020B0604020202020204" pitchFamily="34" charset="0"/>
            </a:endParaRPr>
          </a:p>
          <a:p>
            <a:pPr algn="just" defTabSz="342900">
              <a:defRPr/>
            </a:pPr>
            <a:r>
              <a:rPr lang="es-MX" sz="1200" dirty="0">
                <a:solidFill>
                  <a:srgbClr val="002060"/>
                </a:solidFill>
                <a:latin typeface="Arial"/>
                <a:cs typeface="Arial"/>
              </a:rPr>
              <a:t>Una vez aprobado, se instruya al CONSORCIO FFIE ALIANZA- BBVA, que actúa única y exclusivamente como vocera y administradora del PATRIMONIO AUTÓNOMO FONDO DE FINANCIAMIENTO DE INFRAESTRUCTURA EDUCATIVA – FFIE lo siguiente: </a:t>
            </a:r>
            <a:endParaRPr lang="es-MX" sz="1200" dirty="0">
              <a:solidFill>
                <a:srgbClr val="002060"/>
              </a:solidFill>
              <a:latin typeface="Arial" panose="020B0604020202020204" pitchFamily="34" charset="0"/>
              <a:cs typeface="Arial" panose="020B0604020202020204" pitchFamily="34" charset="0"/>
            </a:endParaRPr>
          </a:p>
          <a:p>
            <a:pPr algn="just" defTabSz="342900">
              <a:buClrTx/>
              <a:defRPr/>
            </a:pPr>
            <a:endParaRPr lang="es-MX" sz="1200" dirty="0">
              <a:solidFill>
                <a:srgbClr val="002060"/>
              </a:solidFill>
              <a:latin typeface="Arial" panose="020B0604020202020204" pitchFamily="34" charset="0"/>
              <a:cs typeface="Arial" panose="020B0604020202020204" pitchFamily="34" charset="0"/>
            </a:endParaRPr>
          </a:p>
          <a:p>
            <a:pPr algn="just" defTabSz="342900">
              <a:buClrTx/>
              <a:defRPr/>
            </a:pPr>
            <a:r>
              <a:rPr lang="es-MX" sz="1200" b="1" dirty="0">
                <a:solidFill>
                  <a:srgbClr val="002060"/>
                </a:solidFill>
                <a:latin typeface="Arial"/>
                <a:cs typeface="Arial"/>
              </a:rPr>
              <a:t>1. </a:t>
            </a:r>
            <a:r>
              <a:rPr lang="es-MX" sz="1200" dirty="0">
                <a:solidFill>
                  <a:srgbClr val="002060"/>
                </a:solidFill>
                <a:latin typeface="Arial"/>
                <a:cs typeface="Arial"/>
              </a:rPr>
              <a:t>Enviar a los invitados a participar en la </a:t>
            </a:r>
            <a:r>
              <a:rPr lang="es-CO" sz="1200" dirty="0">
                <a:solidFill>
                  <a:srgbClr val="002060"/>
                </a:solidFill>
                <a:latin typeface="Arial"/>
                <a:cs typeface="Arial"/>
              </a:rPr>
              <a:t>Invitación Cerrada No. SC0074 FFIE de 2023, el acta de la audiencia y el orden de elegibilidad, </a:t>
            </a:r>
            <a:r>
              <a:rPr lang="es-CO" sz="1200" b="1" dirty="0">
                <a:solidFill>
                  <a:srgbClr val="002060"/>
                </a:solidFill>
                <a:latin typeface="Arial"/>
                <a:cs typeface="Arial"/>
              </a:rPr>
              <a:t>esto es, el 30 de agosto de 2023.</a:t>
            </a:r>
            <a:endParaRPr lang="es-MX" sz="1200" b="1" dirty="0">
              <a:solidFill>
                <a:srgbClr val="002060"/>
              </a:solidFill>
              <a:latin typeface="Arial"/>
              <a:cs typeface="Arial"/>
            </a:endParaRPr>
          </a:p>
          <a:p>
            <a:pPr algn="just" defTabSz="342900">
              <a:buClrTx/>
              <a:defRPr/>
            </a:pPr>
            <a:endParaRPr lang="es-MX" sz="1200" dirty="0">
              <a:solidFill>
                <a:srgbClr val="002060"/>
              </a:solidFill>
              <a:latin typeface="Arial" panose="020B0604020202020204" pitchFamily="34" charset="0"/>
              <a:cs typeface="Arial" panose="020B0604020202020204" pitchFamily="34" charset="0"/>
            </a:endParaRPr>
          </a:p>
          <a:p>
            <a:pPr algn="just" defTabSz="342900">
              <a:defRPr/>
            </a:pPr>
            <a:r>
              <a:rPr lang="es-MX" sz="1200" b="1" dirty="0">
                <a:solidFill>
                  <a:srgbClr val="002060"/>
                </a:solidFill>
                <a:latin typeface="Arial"/>
                <a:cs typeface="Arial"/>
              </a:rPr>
              <a:t>2. </a:t>
            </a:r>
            <a:r>
              <a:rPr lang="es-MX" sz="1200" dirty="0">
                <a:solidFill>
                  <a:srgbClr val="002060"/>
                </a:solidFill>
                <a:latin typeface="Arial"/>
                <a:cs typeface="Arial"/>
              </a:rPr>
              <a:t>Publicar del proceso de  selección </a:t>
            </a:r>
            <a:r>
              <a:rPr lang="es-CO" sz="1200" dirty="0">
                <a:solidFill>
                  <a:srgbClr val="002060"/>
                </a:solidFill>
                <a:latin typeface="Arial"/>
                <a:cs typeface="Arial"/>
              </a:rPr>
              <a:t>Invitación Cerrada No. SC0074 FFIE DE 2023</a:t>
            </a:r>
            <a:r>
              <a:rPr lang="es-MX" sz="1200" dirty="0">
                <a:solidFill>
                  <a:srgbClr val="002060"/>
                </a:solidFill>
                <a:latin typeface="Arial"/>
                <a:cs typeface="Arial"/>
              </a:rPr>
              <a:t>. </a:t>
            </a:r>
            <a:endParaRPr lang="es-CO"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20623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506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7EEF6BC470BA54C8318C4CA99A1D526" ma:contentTypeVersion="14" ma:contentTypeDescription="Crear nuevo documento." ma:contentTypeScope="" ma:versionID="6594f2d4eb335c195685c3d280696674">
  <xsd:schema xmlns:xsd="http://www.w3.org/2001/XMLSchema" xmlns:xs="http://www.w3.org/2001/XMLSchema" xmlns:p="http://schemas.microsoft.com/office/2006/metadata/properties" xmlns:ns2="0a054503-ebef-4791-9347-b41ce582d95d" xmlns:ns3="6c67b653-7cc5-4112-babc-ae68adaaae44" targetNamespace="http://schemas.microsoft.com/office/2006/metadata/properties" ma:root="true" ma:fieldsID="c2480bca65cd06bcba471e32d449ff7d" ns2:_="" ns3:_="">
    <xsd:import namespace="0a054503-ebef-4791-9347-b41ce582d95d"/>
    <xsd:import namespace="6c67b653-7cc5-4112-babc-ae68adaaae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54503-ebef-4791-9347-b41ce582d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Estado de aprobación" ma:internalName="Estado_x0020_de_x0020_aprobaci_x00f3_n">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67b653-7cc5-4112-babc-ae68adaaae44"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a054503-ebef-4791-9347-b41ce582d9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099C6-2188-4BBF-B9AE-4AB402198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54503-ebef-4791-9347-b41ce582d95d"/>
    <ds:schemaRef ds:uri="6c67b653-7cc5-4112-babc-ae68adaaae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84F4CB-094B-47CD-8DAA-DF6209E95937}">
  <ds:schemaRefs>
    <ds:schemaRef ds:uri="http://schemas.microsoft.com/office/2006/metadata/properties"/>
    <ds:schemaRef ds:uri="http://www.w3.org/2000/xmlns/"/>
    <ds:schemaRef ds:uri="0a054503-ebef-4791-9347-b41ce582d95d"/>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CBD67542-F57B-4BFC-9D6C-56318252D5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687</TotalTime>
  <Words>746</Words>
  <Application>Microsoft Office PowerPoint</Application>
  <PresentationFormat>On-screen Show (16:10)</PresentationFormat>
  <Paragraphs>47</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1_Tema de Office</vt:lpstr>
      <vt:lpstr>PowerPoint Presentation</vt:lpstr>
      <vt:lpstr>ACTA DE AUDIENCIA, ORDEN DE ELEBIBILIDAD Y PUBLICACIÓN PROCESO INVITACION CERRADA SC0074-2023  OBJETO: LA CONFORMACIÓN DE UNA LISTA DE ELEGIBLES QUE HABILITE PROPONENTES PARA REALIZAR LA EJECUCIÓN DE OBRAS DE INFRAESTRUCTURA EDUCATIVA REQUERIDAS POR EL FONDO DE FINANCIAMIENTO DE LA INFRAESTRUCTURA EDUCATIVA – FFIE EN LA I.E. ANTONIO REYES UMAÑA EN LA CIUDAD DE IBAGUÉ EN EL DEPARTAMENTO DE TOLIMA​”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SEBASTIÁN  VELÁSQUEZ BOTERO</dc:creator>
  <cp:lastModifiedBy>Jairo Esteban Tobón Maldonado</cp:lastModifiedBy>
  <cp:revision>68</cp:revision>
  <dcterms:created xsi:type="dcterms:W3CDTF">2020-07-03T15:14:52Z</dcterms:created>
  <dcterms:modified xsi:type="dcterms:W3CDTF">2023-08-24T22:55:28Z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0x010100B7EEF6BC470BA54C8318C4CA99A1D526</vt:lpwstr>
  </property>
</Properties>
</file>