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sldIdLst>
    <p:sldId id="256" r:id="rId3"/>
    <p:sldId id="270" r:id="rId4"/>
    <p:sldId id="851" r:id="rId5"/>
    <p:sldId id="855" r:id="rId6"/>
    <p:sldId id="854" r:id="rId7"/>
    <p:sldId id="83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E630CF5-7D0D-40E5-8F73-0D4F704A8B3D}">
          <p14:sldIdLst>
            <p14:sldId id="256"/>
            <p14:sldId id="270"/>
            <p14:sldId id="851"/>
            <p14:sldId id="855"/>
            <p14:sldId id="854"/>
            <p14:sldId id="839"/>
          </p14:sldIdLst>
        </p14:section>
        <p14:section name="Sección sin título" id="{8EF7015F-6067-44CF-B1AE-9C16B5E150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9A6"/>
    <a:srgbClr val="6F91C8"/>
    <a:srgbClr val="E3ECF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97714"/>
  </p:normalViewPr>
  <p:slideViewPr>
    <p:cSldViewPr snapToGrid="0" snapToObjects="1">
      <p:cViewPr varScale="1">
        <p:scale>
          <a:sx n="70" d="100"/>
          <a:sy n="70" d="100"/>
        </p:scale>
        <p:origin x="1002" y="7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4E3CD0-0912-D54D-99F1-5FF9CB7B0B82}" type="datetimeFigureOut">
              <a:rPr lang="es-CO" smtClean="0"/>
              <a:pPr/>
              <a:t>25/06/2020</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nsorcioffie@alianza.com.c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consorcioffie@alianza.com.c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ctr" latinLnBrk="0" hangingPunct="1">
              <a:lnSpc>
                <a:spcPct val="107000"/>
              </a:lnSpc>
              <a:spcBef>
                <a:spcPts val="0"/>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Plazo para presentar Ofertas</a:t>
            </a:r>
            <a:endParaRPr lang="es-CO" sz="1200" b="0" i="0" u="none" strike="noStrike" dirty="0">
              <a:effectLst/>
              <a:latin typeface="Arial" panose="020B0604020202020204" pitchFamily="34" charset="0"/>
            </a:endParaRPr>
          </a:p>
          <a:p>
            <a:pPr marL="0" algn="ctr" rtl="0" eaLnBrk="1" fontAlgn="ctr" latinLnBrk="0" hangingPunct="1">
              <a:lnSpc>
                <a:spcPct val="107000"/>
              </a:lnSpc>
              <a:spcBef>
                <a:spcPts val="0"/>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29 de julio hasta las 10:00 a.m.</a:t>
            </a:r>
            <a:endParaRPr lang="es-CO" sz="1200" b="0" i="0" u="none" strike="noStrike" dirty="0">
              <a:effectLst/>
              <a:latin typeface="Arial" panose="020B0604020202020204" pitchFamily="34" charset="0"/>
            </a:endParaRPr>
          </a:p>
          <a:p>
            <a:pPr marL="0" algn="just" rtl="0" eaLnBrk="1" fontAlgn="ctr" latinLnBrk="0" hangingPunct="1">
              <a:lnSpc>
                <a:spcPct val="107000"/>
              </a:lnSpc>
              <a:spcBef>
                <a:spcPts val="855"/>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Para la entrega de ofertas se habilitará el correo electrónico: </a:t>
            </a:r>
            <a:r>
              <a:rPr lang="es-ES" sz="1200" b="0" i="0" u="sng" strike="noStrike" kern="1200" dirty="0">
                <a:solidFill>
                  <a:srgbClr val="0000FF"/>
                </a:solidFill>
                <a:effectLst/>
                <a:latin typeface="Arial Narrow" panose="020B0606020202030204" pitchFamily="34" charset="0"/>
                <a:ea typeface="Calibri" panose="020F0502020204030204" pitchFamily="34" charset="0"/>
                <a:cs typeface="Calibri" panose="020F0502020204030204" pitchFamily="34" charset="0"/>
                <a:hlinkClick r:id="rId3"/>
              </a:rPr>
              <a:t>consorcioffie@alianza.com.co</a:t>
            </a: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al cual se deberán enviar las propuestas hasta la fecha y hora señaladas en el Cronograma de la presente Invitación. </a:t>
            </a:r>
            <a:endParaRPr lang="es-CO" sz="1200" b="0" i="0" u="none" strike="noStrike" dirty="0">
              <a:effectLst/>
              <a:latin typeface="Arial" panose="020B0604020202020204" pitchFamily="34" charset="0"/>
            </a:endParaRPr>
          </a:p>
          <a:p>
            <a:pPr marL="0" algn="just" rtl="0" eaLnBrk="1" fontAlgn="ctr" latinLnBrk="0" hangingPunct="1">
              <a:lnSpc>
                <a:spcPct val="107000"/>
              </a:lnSpc>
              <a:spcBef>
                <a:spcPts val="855"/>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29 de julio de 2020 a las 10:00 a.m.</a:t>
            </a:r>
            <a:endParaRPr lang="es-CO" sz="1200" b="0" i="0" u="none" strike="noStrike" dirty="0">
              <a:effectLst/>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a:t>
            </a:fld>
            <a:endParaRPr lang="es-CO" dirty="0"/>
          </a:p>
        </p:txBody>
      </p:sp>
    </p:spTree>
    <p:extLst>
      <p:ext uri="{BB962C8B-B14F-4D97-AF65-F5344CB8AC3E}">
        <p14:creationId xmlns:p14="http://schemas.microsoft.com/office/powerpoint/2010/main" val="272650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ctr" latinLnBrk="0" hangingPunct="1">
              <a:lnSpc>
                <a:spcPct val="107000"/>
              </a:lnSpc>
              <a:spcBef>
                <a:spcPts val="0"/>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Plazo para presentar Ofertas</a:t>
            </a:r>
            <a:endParaRPr lang="es-CO" sz="1200" b="0" i="0" u="none" strike="noStrike" dirty="0">
              <a:effectLst/>
              <a:latin typeface="Arial" panose="020B0604020202020204" pitchFamily="34" charset="0"/>
            </a:endParaRPr>
          </a:p>
          <a:p>
            <a:pPr marL="0" algn="ctr" rtl="0" eaLnBrk="1" fontAlgn="ctr" latinLnBrk="0" hangingPunct="1">
              <a:lnSpc>
                <a:spcPct val="107000"/>
              </a:lnSpc>
              <a:spcBef>
                <a:spcPts val="0"/>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29 de julio hasta las 10:00 a.m.</a:t>
            </a:r>
            <a:endParaRPr lang="es-CO" sz="1200" b="0" i="0" u="none" strike="noStrike" dirty="0">
              <a:effectLst/>
              <a:latin typeface="Arial" panose="020B0604020202020204" pitchFamily="34" charset="0"/>
            </a:endParaRPr>
          </a:p>
          <a:p>
            <a:pPr marL="0" algn="just" rtl="0" eaLnBrk="1" fontAlgn="ctr" latinLnBrk="0" hangingPunct="1">
              <a:lnSpc>
                <a:spcPct val="107000"/>
              </a:lnSpc>
              <a:spcBef>
                <a:spcPts val="855"/>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Para la entrega de ofertas se habilitará el correo electrónico: </a:t>
            </a:r>
            <a:r>
              <a:rPr lang="es-ES" sz="1200" b="0" i="0" u="sng" strike="noStrike" kern="1200" dirty="0">
                <a:solidFill>
                  <a:srgbClr val="0000FF"/>
                </a:solidFill>
                <a:effectLst/>
                <a:latin typeface="Arial Narrow" panose="020B0606020202030204" pitchFamily="34" charset="0"/>
                <a:ea typeface="Calibri" panose="020F0502020204030204" pitchFamily="34" charset="0"/>
                <a:cs typeface="Calibri" panose="020F0502020204030204" pitchFamily="34" charset="0"/>
                <a:hlinkClick r:id="rId3"/>
              </a:rPr>
              <a:t>consorcioffie@alianza.com.co</a:t>
            </a: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al cual se deberán enviar las propuestas hasta la fecha y hora señaladas en el Cronograma de la presente Invitación. </a:t>
            </a:r>
            <a:endParaRPr lang="es-CO" sz="1200" b="0" i="0" u="none" strike="noStrike" dirty="0">
              <a:effectLst/>
              <a:latin typeface="Arial" panose="020B0604020202020204" pitchFamily="34" charset="0"/>
            </a:endParaRPr>
          </a:p>
          <a:p>
            <a:pPr marL="0" algn="just" rtl="0" eaLnBrk="1" fontAlgn="ctr" latinLnBrk="0" hangingPunct="1">
              <a:lnSpc>
                <a:spcPct val="107000"/>
              </a:lnSpc>
              <a:spcBef>
                <a:spcPts val="855"/>
              </a:spcBef>
              <a:spcAft>
                <a:spcPts val="0"/>
              </a:spcAft>
            </a:pPr>
            <a:r>
              <a:rPr lang="es-ES" sz="1200" b="0" i="0" u="none" strike="noStrike"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29 de julio de 2020 a las 10:00 a.m.</a:t>
            </a:r>
            <a:endParaRPr lang="es-CO" sz="1200" b="0" i="0" u="none" strike="noStrike" dirty="0">
              <a:effectLst/>
              <a:latin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4</a:t>
            </a:fld>
            <a:endParaRPr lang="es-CO" dirty="0"/>
          </a:p>
        </p:txBody>
      </p:sp>
    </p:spTree>
    <p:extLst>
      <p:ext uri="{BB962C8B-B14F-4D97-AF65-F5344CB8AC3E}">
        <p14:creationId xmlns:p14="http://schemas.microsoft.com/office/powerpoint/2010/main" val="103349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25/06/2020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25/06/2020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25/06/2020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D8F22-4DF7-9449-882D-2D7D36C3B1DF}"/>
              </a:ext>
            </a:extLst>
          </p:cNvPr>
          <p:cNvSpPr>
            <a:spLocks noGrp="1"/>
          </p:cNvSpPr>
          <p:nvPr>
            <p:ph type="ctrTitle"/>
          </p:nvPr>
        </p:nvSpPr>
        <p:spPr>
          <a:xfrm>
            <a:off x="7390761" y="2139119"/>
            <a:ext cx="4110789" cy="2387600"/>
          </a:xfrm>
        </p:spPr>
        <p:txBody>
          <a:bodyPr anchor="b">
            <a:normAutofit/>
          </a:bodyPr>
          <a:lstStyle>
            <a:lvl1pPr algn="r">
              <a:defRPr sz="2000" b="1">
                <a:solidFill>
                  <a:srgbClr val="173C84"/>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xmlns="" id="{14A34281-6999-CF4A-9F75-AE2F3CF59BAB}"/>
              </a:ext>
            </a:extLst>
          </p:cNvPr>
          <p:cNvSpPr>
            <a:spLocks noGrp="1"/>
          </p:cNvSpPr>
          <p:nvPr>
            <p:ph type="subTitle" idx="1"/>
          </p:nvPr>
        </p:nvSpPr>
        <p:spPr>
          <a:xfrm>
            <a:off x="9007355" y="5129671"/>
            <a:ext cx="2462462" cy="551527"/>
          </a:xfrm>
        </p:spPr>
        <p:txBody>
          <a:bodyPr>
            <a:normAutofit/>
          </a:bodyPr>
          <a:lstStyle>
            <a:lvl1pPr marL="0" indent="0" algn="r">
              <a:buNone/>
              <a:defRPr sz="1400">
                <a:solidFill>
                  <a:srgbClr val="173C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7" name="Google Shape;88;p13">
            <a:extLst>
              <a:ext uri="{FF2B5EF4-FFF2-40B4-BE49-F238E27FC236}">
                <a16:creationId xmlns:a16="http://schemas.microsoft.com/office/drawing/2014/main" xmlns="" id="{9A88DA5E-97E7-A447-B78C-BC15DB0F709C}"/>
              </a:ext>
            </a:extLst>
          </p:cNvPr>
          <p:cNvSpPr/>
          <p:nvPr userDrawn="1"/>
        </p:nvSpPr>
        <p:spPr>
          <a:xfrm>
            <a:off x="0" y="-50800"/>
            <a:ext cx="5980670" cy="6958775"/>
          </a:xfrm>
          <a:prstGeom prst="rect">
            <a:avLst/>
          </a:prstGeom>
          <a:solidFill>
            <a:srgbClr val="294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 name="Google Shape;89;p13">
            <a:extLst>
              <a:ext uri="{FF2B5EF4-FFF2-40B4-BE49-F238E27FC236}">
                <a16:creationId xmlns:a16="http://schemas.microsoft.com/office/drawing/2014/main" xmlns="" id="{D18F56DE-3B4F-8A4D-A878-CA0F786118A2}"/>
              </a:ext>
            </a:extLst>
          </p:cNvPr>
          <p:cNvPicPr preferRelativeResize="0"/>
          <p:nvPr userDrawn="1"/>
        </p:nvPicPr>
        <p:blipFill rotWithShape="1">
          <a:blip r:embed="rId2">
            <a:alphaModFix/>
          </a:blip>
          <a:srcRect/>
          <a:stretch/>
        </p:blipFill>
        <p:spPr>
          <a:xfrm>
            <a:off x="3434651" y="2282697"/>
            <a:ext cx="4292562" cy="816564"/>
          </a:xfrm>
          <a:prstGeom prst="rect">
            <a:avLst/>
          </a:prstGeom>
          <a:noFill/>
          <a:ln>
            <a:noFill/>
          </a:ln>
        </p:spPr>
      </p:pic>
      <p:sp>
        <p:nvSpPr>
          <p:cNvPr id="9" name="Google Shape;91;p13">
            <a:extLst>
              <a:ext uri="{FF2B5EF4-FFF2-40B4-BE49-F238E27FC236}">
                <a16:creationId xmlns:a16="http://schemas.microsoft.com/office/drawing/2014/main" xmlns="" id="{255ED45C-5D4E-C94B-8ACD-1563CD9FFE7C}"/>
              </a:ext>
            </a:extLst>
          </p:cNvPr>
          <p:cNvSpPr/>
          <p:nvPr userDrawn="1"/>
        </p:nvSpPr>
        <p:spPr>
          <a:xfrm>
            <a:off x="10640084" y="4810456"/>
            <a:ext cx="829733" cy="45834"/>
          </a:xfrm>
          <a:prstGeom prst="rect">
            <a:avLst/>
          </a:prstGeom>
          <a:solidFill>
            <a:srgbClr val="6699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6974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rada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9D1F259-6894-9A43-8A16-8C8DEFB6544D}"/>
              </a:ext>
            </a:extLst>
          </p:cNvPr>
          <p:cNvSpPr/>
          <p:nvPr userDrawn="1"/>
        </p:nvSpPr>
        <p:spPr>
          <a:xfrm>
            <a:off x="0" y="0"/>
            <a:ext cx="12192000" cy="6858000"/>
          </a:xfrm>
          <a:prstGeom prst="rect">
            <a:avLst/>
          </a:prstGeom>
          <a:solidFill>
            <a:srgbClr val="173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Agrupar 23">
            <a:extLst>
              <a:ext uri="{FF2B5EF4-FFF2-40B4-BE49-F238E27FC236}">
                <a16:creationId xmlns:a16="http://schemas.microsoft.com/office/drawing/2014/main" xmlns="" id="{180207C1-E1DF-9045-BEB8-4D6E0B926FD0}"/>
              </a:ext>
            </a:extLst>
          </p:cNvPr>
          <p:cNvGrpSpPr/>
          <p:nvPr userDrawn="1"/>
        </p:nvGrpSpPr>
        <p:grpSpPr>
          <a:xfrm>
            <a:off x="10719389" y="6287561"/>
            <a:ext cx="1180215" cy="276999"/>
            <a:chOff x="10719389" y="6287561"/>
            <a:chExt cx="1180215" cy="276999"/>
          </a:xfrm>
        </p:grpSpPr>
        <p:sp>
          <p:nvSpPr>
            <p:cNvPr id="9" name="Google Shape;202;p20">
              <a:extLst>
                <a:ext uri="{FF2B5EF4-FFF2-40B4-BE49-F238E27FC236}">
                  <a16:creationId xmlns:a16="http://schemas.microsoft.com/office/drawing/2014/main" xmlns="" id="{6CF3607E-C19A-8243-BB81-DA35AAC72D9F}"/>
                </a:ext>
              </a:extLst>
            </p:cNvPr>
            <p:cNvSpPr/>
            <p:nvPr userDrawn="1"/>
          </p:nvSpPr>
          <p:spPr>
            <a:xfrm>
              <a:off x="10760149" y="6312646"/>
              <a:ext cx="1084521" cy="241006"/>
            </a:xfrm>
            <a:prstGeom prst="rect">
              <a:avLst/>
            </a:prstGeom>
            <a:solidFill>
              <a:srgbClr val="294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203;p20">
              <a:extLst>
                <a:ext uri="{FF2B5EF4-FFF2-40B4-BE49-F238E27FC236}">
                  <a16:creationId xmlns:a16="http://schemas.microsoft.com/office/drawing/2014/main" xmlns="" id="{8095401A-BCB1-3245-8C66-35ADFDF1C2F4}"/>
                </a:ext>
              </a:extLst>
            </p:cNvPr>
            <p:cNvSpPr txBox="1"/>
            <p:nvPr userDrawn="1"/>
          </p:nvSpPr>
          <p:spPr>
            <a:xfrm>
              <a:off x="10719389" y="6287561"/>
              <a:ext cx="1180215" cy="276999"/>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200" dirty="0">
                  <a:solidFill>
                    <a:srgbClr val="294085"/>
                  </a:solidFill>
                  <a:latin typeface="Arial"/>
                  <a:ea typeface="Arial"/>
                  <a:cs typeface="Arial"/>
                  <a:sym typeface="Arial"/>
                </a:rPr>
                <a:t>Mineducación</a:t>
              </a:r>
              <a:endParaRPr dirty="0">
                <a:solidFill>
                  <a:srgbClr val="294085"/>
                </a:solidFill>
              </a:endParaRPr>
            </a:p>
          </p:txBody>
        </p:sp>
      </p:grpSp>
      <p:sp>
        <p:nvSpPr>
          <p:cNvPr id="2" name="Título 1">
            <a:extLst>
              <a:ext uri="{FF2B5EF4-FFF2-40B4-BE49-F238E27FC236}">
                <a16:creationId xmlns:a16="http://schemas.microsoft.com/office/drawing/2014/main" xmlns="" id="{40B3B61B-B9BA-7747-8542-2FB260238B2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47875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21051F-3741-0549-B112-80EF7062E0FA}"/>
              </a:ext>
            </a:extLst>
          </p:cNvPr>
          <p:cNvSpPr>
            <a:spLocks noGrp="1"/>
          </p:cNvSpPr>
          <p:nvPr>
            <p:ph type="title"/>
          </p:nvPr>
        </p:nvSpPr>
        <p:spPr/>
        <p:txBody>
          <a:bodyPr>
            <a:normAutofit/>
          </a:bodyPr>
          <a:lstStyle>
            <a:lvl1pPr>
              <a:defRPr sz="4000" b="1">
                <a:solidFill>
                  <a:srgbClr val="3F64AA"/>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xmlns="" id="{78A77C8F-00E7-854C-891E-0C274C898D59}"/>
              </a:ext>
            </a:extLst>
          </p:cNvPr>
          <p:cNvSpPr>
            <a:spLocks noGrp="1"/>
          </p:cNvSpPr>
          <p:nvPr>
            <p:ph idx="1"/>
          </p:nvPr>
        </p:nvSpPr>
        <p:spPr/>
        <p:txBody>
          <a:bodyPr>
            <a:normAutofit/>
          </a:bodyPr>
          <a:lstStyle>
            <a:lvl1pPr>
              <a:defRPr sz="1800">
                <a:solidFill>
                  <a:srgbClr val="173C84"/>
                </a:solidFill>
                <a:latin typeface="Arial" panose="020B0604020202020204" pitchFamily="34" charset="0"/>
                <a:cs typeface="Arial" panose="020B0604020202020204" pitchFamily="34" charset="0"/>
              </a:defRPr>
            </a:lvl1pPr>
          </a:lstStyle>
          <a:p>
            <a:r>
              <a:rPr lang="es-ES" dirty="0"/>
              <a:t>Editar los estilos de texto del patrón
Segundo nivel
Tercer nivel
Cuarto nivel
Quinto nivel</a:t>
            </a:r>
            <a:endParaRPr lang="es-CO" dirty="0"/>
          </a:p>
        </p:txBody>
      </p:sp>
      <p:sp>
        <p:nvSpPr>
          <p:cNvPr id="7" name="Google Shape;196;p20">
            <a:extLst>
              <a:ext uri="{FF2B5EF4-FFF2-40B4-BE49-F238E27FC236}">
                <a16:creationId xmlns:a16="http://schemas.microsoft.com/office/drawing/2014/main" xmlns="" id="{45ED4FF4-A9FA-8547-9FA1-1034DFFF5BCB}"/>
              </a:ext>
            </a:extLst>
          </p:cNvPr>
          <p:cNvSpPr/>
          <p:nvPr userDrawn="1"/>
        </p:nvSpPr>
        <p:spPr>
          <a:xfrm>
            <a:off x="-101601" y="321276"/>
            <a:ext cx="589925" cy="1325563"/>
          </a:xfrm>
          <a:prstGeom prst="rect">
            <a:avLst/>
          </a:prstGeom>
          <a:solidFill>
            <a:srgbClr val="29408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Tree>
    <p:extLst>
      <p:ext uri="{BB962C8B-B14F-4D97-AF65-F5344CB8AC3E}">
        <p14:creationId xmlns:p14="http://schemas.microsoft.com/office/powerpoint/2010/main" val="264279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ción destaca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891224A6-6C52-9047-AB1E-AC9EEAB14CC7}"/>
              </a:ext>
            </a:extLst>
          </p:cNvPr>
          <p:cNvSpPr/>
          <p:nvPr userDrawn="1"/>
        </p:nvSpPr>
        <p:spPr>
          <a:xfrm>
            <a:off x="0" y="0"/>
            <a:ext cx="12192000" cy="6858000"/>
          </a:xfrm>
          <a:prstGeom prst="rect">
            <a:avLst/>
          </a:prstGeom>
          <a:solidFill>
            <a:srgbClr val="3F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 name="Agrupar 23">
            <a:extLst>
              <a:ext uri="{FF2B5EF4-FFF2-40B4-BE49-F238E27FC236}">
                <a16:creationId xmlns:a16="http://schemas.microsoft.com/office/drawing/2014/main" xmlns="" id="{3ECBC29E-24DD-F249-9828-2D225BB0683E}"/>
              </a:ext>
            </a:extLst>
          </p:cNvPr>
          <p:cNvGrpSpPr/>
          <p:nvPr userDrawn="1"/>
        </p:nvGrpSpPr>
        <p:grpSpPr>
          <a:xfrm>
            <a:off x="10719389" y="6287561"/>
            <a:ext cx="1180215" cy="276999"/>
            <a:chOff x="10719389" y="6287561"/>
            <a:chExt cx="1180215" cy="276999"/>
          </a:xfrm>
        </p:grpSpPr>
        <p:sp>
          <p:nvSpPr>
            <p:cNvPr id="10" name="Google Shape;202;p20">
              <a:extLst>
                <a:ext uri="{FF2B5EF4-FFF2-40B4-BE49-F238E27FC236}">
                  <a16:creationId xmlns:a16="http://schemas.microsoft.com/office/drawing/2014/main" xmlns="" id="{DC40ECDA-7F00-3A44-A6F4-2BE47C3998AE}"/>
                </a:ext>
              </a:extLst>
            </p:cNvPr>
            <p:cNvSpPr/>
            <p:nvPr userDrawn="1"/>
          </p:nvSpPr>
          <p:spPr>
            <a:xfrm>
              <a:off x="10760149" y="6312646"/>
              <a:ext cx="1084521" cy="241006"/>
            </a:xfrm>
            <a:prstGeom prst="rect">
              <a:avLst/>
            </a:prstGeom>
            <a:solidFill>
              <a:srgbClr val="294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203;p20">
              <a:extLst>
                <a:ext uri="{FF2B5EF4-FFF2-40B4-BE49-F238E27FC236}">
                  <a16:creationId xmlns:a16="http://schemas.microsoft.com/office/drawing/2014/main" xmlns="" id="{3AE30F76-019D-9B40-908E-96C4C446F274}"/>
                </a:ext>
              </a:extLst>
            </p:cNvPr>
            <p:cNvSpPr txBox="1"/>
            <p:nvPr userDrawn="1"/>
          </p:nvSpPr>
          <p:spPr>
            <a:xfrm>
              <a:off x="10719389" y="6287561"/>
              <a:ext cx="1180215" cy="276999"/>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200" dirty="0">
                  <a:solidFill>
                    <a:srgbClr val="294085"/>
                  </a:solidFill>
                  <a:latin typeface="Arial"/>
                  <a:ea typeface="Arial"/>
                  <a:cs typeface="Arial"/>
                  <a:sym typeface="Arial"/>
                </a:rPr>
                <a:t>Mineducación</a:t>
              </a:r>
              <a:endParaRPr dirty="0">
                <a:solidFill>
                  <a:srgbClr val="294085"/>
                </a:solidFill>
              </a:endParaRPr>
            </a:p>
          </p:txBody>
        </p:sp>
      </p:grpSp>
      <p:sp>
        <p:nvSpPr>
          <p:cNvPr id="2" name="Título 1">
            <a:extLst>
              <a:ext uri="{FF2B5EF4-FFF2-40B4-BE49-F238E27FC236}">
                <a16:creationId xmlns:a16="http://schemas.microsoft.com/office/drawing/2014/main" xmlns="" id="{35951FE0-6D9E-9149-9424-36A461A1AF23}"/>
              </a:ext>
            </a:extLst>
          </p:cNvPr>
          <p:cNvSpPr>
            <a:spLocks noGrp="1"/>
          </p:cNvSpPr>
          <p:nvPr>
            <p:ph type="title"/>
          </p:nvPr>
        </p:nvSpPr>
        <p:spPr>
          <a:xfrm>
            <a:off x="838200" y="1640472"/>
            <a:ext cx="10515600" cy="1325563"/>
          </a:xfrm>
          <a:solidFill>
            <a:srgbClr val="173C84"/>
          </a:solidFill>
        </p:spPr>
        <p:txBody>
          <a:bodyPr/>
          <a:lstStyle>
            <a:lvl1pPr>
              <a:defRPr b="1">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xmlns="" id="{245D69EB-67E4-664F-8506-5BAD2088BBB6}"/>
              </a:ext>
            </a:extLst>
          </p:cNvPr>
          <p:cNvSpPr>
            <a:spLocks noGrp="1"/>
          </p:cNvSpPr>
          <p:nvPr>
            <p:ph sz="half" idx="1"/>
          </p:nvPr>
        </p:nvSpPr>
        <p:spPr>
          <a:xfrm>
            <a:off x="838200" y="3100972"/>
            <a:ext cx="10515600" cy="2397459"/>
          </a:xfrm>
        </p:spPr>
        <p:txBody>
          <a:bodyPr>
            <a:normAutofit/>
          </a:bodyPr>
          <a:lstStyle>
            <a:lvl1pPr>
              <a:defRPr sz="2400">
                <a:solidFill>
                  <a:srgbClr val="173C84"/>
                </a:solidFill>
                <a:latin typeface="Arial" panose="020B0604020202020204" pitchFamily="34" charset="0"/>
                <a:cs typeface="Arial" panose="020B0604020202020204" pitchFamily="34" charset="0"/>
              </a:defRPr>
            </a:lvl1pPr>
          </a:lstStyle>
          <a:p>
            <a:r>
              <a:rPr lang="es-ES"/>
              <a:t>Editar los estilos de texto del patrón
Segundo nivel
Tercer nivel
Cuarto nivel
Quinto nivel</a:t>
            </a:r>
            <a:endParaRPr lang="es-CO"/>
          </a:p>
        </p:txBody>
      </p:sp>
    </p:spTree>
    <p:extLst>
      <p:ext uri="{BB962C8B-B14F-4D97-AF65-F5344CB8AC3E}">
        <p14:creationId xmlns:p14="http://schemas.microsoft.com/office/powerpoint/2010/main" val="76241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99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erre">
    <p:bg>
      <p:bgRef idx="1001">
        <a:schemeClr val="bg2"/>
      </p:bgRef>
    </p:bg>
    <p:spTree>
      <p:nvGrpSpPr>
        <p:cNvPr id="1" name=""/>
        <p:cNvGrpSpPr/>
        <p:nvPr/>
      </p:nvGrpSpPr>
      <p:grpSpPr>
        <a:xfrm>
          <a:off x="0" y="0"/>
          <a:ext cx="0" cy="0"/>
          <a:chOff x="0" y="0"/>
          <a:chExt cx="0" cy="0"/>
        </a:xfrm>
      </p:grpSpPr>
      <p:sp>
        <p:nvSpPr>
          <p:cNvPr id="7" name="Google Shape;88;p13">
            <a:extLst>
              <a:ext uri="{FF2B5EF4-FFF2-40B4-BE49-F238E27FC236}">
                <a16:creationId xmlns:a16="http://schemas.microsoft.com/office/drawing/2014/main" xmlns="" id="{351D6CFD-D6D2-954F-A18C-199B59425357}"/>
              </a:ext>
            </a:extLst>
          </p:cNvPr>
          <p:cNvSpPr/>
          <p:nvPr userDrawn="1"/>
        </p:nvSpPr>
        <p:spPr>
          <a:xfrm>
            <a:off x="0" y="0"/>
            <a:ext cx="12192000" cy="6858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 name="Google Shape;294;p23">
            <a:extLst>
              <a:ext uri="{FF2B5EF4-FFF2-40B4-BE49-F238E27FC236}">
                <a16:creationId xmlns:a16="http://schemas.microsoft.com/office/drawing/2014/main" xmlns="" id="{35707808-C000-FC4B-B04C-A2F0F8AC2996}"/>
              </a:ext>
            </a:extLst>
          </p:cNvPr>
          <p:cNvPicPr preferRelativeResize="0"/>
          <p:nvPr userDrawn="1"/>
        </p:nvPicPr>
        <p:blipFill rotWithShape="1">
          <a:blip r:embed="rId2">
            <a:alphaModFix/>
          </a:blip>
          <a:srcRect/>
          <a:stretch/>
        </p:blipFill>
        <p:spPr>
          <a:xfrm>
            <a:off x="-7088" y="803257"/>
            <a:ext cx="3200937" cy="609702"/>
          </a:xfrm>
          <a:prstGeom prst="rect">
            <a:avLst/>
          </a:prstGeom>
          <a:noFill/>
          <a:ln>
            <a:noFill/>
          </a:ln>
        </p:spPr>
      </p:pic>
      <p:pic>
        <p:nvPicPr>
          <p:cNvPr id="9" name="Imagen 8">
            <a:extLst>
              <a:ext uri="{FF2B5EF4-FFF2-40B4-BE49-F238E27FC236}">
                <a16:creationId xmlns:a16="http://schemas.microsoft.com/office/drawing/2014/main" xmlns="" id="{87F10E46-6FB3-8847-980D-64428226AE9C}"/>
              </a:ext>
            </a:extLst>
          </p:cNvPr>
          <p:cNvPicPr>
            <a:picLocks noChangeAspect="1"/>
          </p:cNvPicPr>
          <p:nvPr userDrawn="1"/>
        </p:nvPicPr>
        <p:blipFill>
          <a:blip r:embed="rId3"/>
          <a:stretch>
            <a:fillRect/>
          </a:stretch>
        </p:blipFill>
        <p:spPr>
          <a:xfrm>
            <a:off x="3753002" y="2263053"/>
            <a:ext cx="4530932" cy="1692876"/>
          </a:xfrm>
          <a:prstGeom prst="rect">
            <a:avLst/>
          </a:prstGeom>
        </p:spPr>
      </p:pic>
      <p:sp>
        <p:nvSpPr>
          <p:cNvPr id="10" name="Google Shape;291;p23">
            <a:extLst>
              <a:ext uri="{FF2B5EF4-FFF2-40B4-BE49-F238E27FC236}">
                <a16:creationId xmlns:a16="http://schemas.microsoft.com/office/drawing/2014/main" xmlns="" id="{4D2E544A-F7D8-6C4B-9ADB-DD15AF09C3C8}"/>
              </a:ext>
            </a:extLst>
          </p:cNvPr>
          <p:cNvSpPr txBox="1"/>
          <p:nvPr userDrawn="1"/>
        </p:nvSpPr>
        <p:spPr>
          <a:xfrm>
            <a:off x="6643952" y="4511899"/>
            <a:ext cx="16197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b="1" dirty="0">
                <a:solidFill>
                  <a:srgbClr val="3266CD"/>
                </a:solidFill>
                <a:latin typeface="Arial" charset="0"/>
                <a:ea typeface="Arial" charset="0"/>
                <a:cs typeface="Arial" charset="0"/>
                <a:sym typeface="Arial"/>
              </a:rPr>
              <a:t>@</a:t>
            </a:r>
            <a:r>
              <a:rPr lang="es-CO" sz="1800" b="1" dirty="0">
                <a:solidFill>
                  <a:srgbClr val="3266CD"/>
                </a:solidFill>
                <a:latin typeface="Arial" charset="0"/>
                <a:ea typeface="Arial" charset="0"/>
                <a:cs typeface="Arial" charset="0"/>
              </a:rPr>
              <a:t>Fondo</a:t>
            </a:r>
            <a:r>
              <a:rPr lang="es-CO" sz="1800" dirty="0">
                <a:solidFill>
                  <a:srgbClr val="3266CD"/>
                </a:solidFill>
                <a:latin typeface="Arial" charset="0"/>
                <a:ea typeface="Arial" charset="0"/>
                <a:cs typeface="Arial" charset="0"/>
              </a:rPr>
              <a:t>FFIE</a:t>
            </a:r>
            <a:endParaRPr sz="1800" b="1" dirty="0">
              <a:solidFill>
                <a:srgbClr val="3266CD"/>
              </a:solidFill>
              <a:latin typeface="Arial" charset="0"/>
              <a:ea typeface="Arial" charset="0"/>
              <a:cs typeface="Arial" charset="0"/>
              <a:sym typeface="Arial"/>
            </a:endParaRPr>
          </a:p>
        </p:txBody>
      </p:sp>
      <p:pic>
        <p:nvPicPr>
          <p:cNvPr id="11" name="Imagen 10">
            <a:extLst>
              <a:ext uri="{FF2B5EF4-FFF2-40B4-BE49-F238E27FC236}">
                <a16:creationId xmlns:a16="http://schemas.microsoft.com/office/drawing/2014/main" xmlns="" id="{0ACE60DA-F658-D142-9201-E99E44A3E9C2}"/>
              </a:ext>
            </a:extLst>
          </p:cNvPr>
          <p:cNvPicPr>
            <a:picLocks noChangeAspect="1"/>
          </p:cNvPicPr>
          <p:nvPr userDrawn="1"/>
        </p:nvPicPr>
        <p:blipFill>
          <a:blip r:embed="rId4"/>
          <a:stretch>
            <a:fillRect/>
          </a:stretch>
        </p:blipFill>
        <p:spPr>
          <a:xfrm>
            <a:off x="5296905" y="4564700"/>
            <a:ext cx="1316988" cy="331086"/>
          </a:xfrm>
          <a:prstGeom prst="rect">
            <a:avLst/>
          </a:prstGeom>
        </p:spPr>
      </p:pic>
      <p:pic>
        <p:nvPicPr>
          <p:cNvPr id="12" name="Imagen 11">
            <a:extLst>
              <a:ext uri="{FF2B5EF4-FFF2-40B4-BE49-F238E27FC236}">
                <a16:creationId xmlns:a16="http://schemas.microsoft.com/office/drawing/2014/main" xmlns="" id="{63CBDB48-43CC-534F-AF99-4660E0EE3F61}"/>
              </a:ext>
            </a:extLst>
          </p:cNvPr>
          <p:cNvPicPr>
            <a:picLocks noChangeAspect="1"/>
          </p:cNvPicPr>
          <p:nvPr userDrawn="1"/>
        </p:nvPicPr>
        <p:blipFill>
          <a:blip r:embed="rId5"/>
          <a:stretch>
            <a:fillRect/>
          </a:stretch>
        </p:blipFill>
        <p:spPr>
          <a:xfrm>
            <a:off x="5071334" y="3787063"/>
            <a:ext cx="3344732" cy="490130"/>
          </a:xfrm>
          <a:prstGeom prst="rect">
            <a:avLst/>
          </a:prstGeom>
        </p:spPr>
      </p:pic>
      <p:sp>
        <p:nvSpPr>
          <p:cNvPr id="13" name="CuadroTexto 12">
            <a:extLst>
              <a:ext uri="{FF2B5EF4-FFF2-40B4-BE49-F238E27FC236}">
                <a16:creationId xmlns:a16="http://schemas.microsoft.com/office/drawing/2014/main" xmlns="" id="{06DD15E7-FF33-2745-9B27-B78801309DD0}"/>
              </a:ext>
            </a:extLst>
          </p:cNvPr>
          <p:cNvSpPr txBox="1"/>
          <p:nvPr userDrawn="1"/>
        </p:nvSpPr>
        <p:spPr>
          <a:xfrm>
            <a:off x="5296906" y="5013598"/>
            <a:ext cx="2856494" cy="369332"/>
          </a:xfrm>
          <a:prstGeom prst="rect">
            <a:avLst/>
          </a:prstGeom>
          <a:noFill/>
        </p:spPr>
        <p:txBody>
          <a:bodyPr wrap="square" rtlCol="0">
            <a:spAutoFit/>
          </a:bodyPr>
          <a:lstStyle/>
          <a:p>
            <a:pPr algn="ctr"/>
            <a:r>
              <a:rPr lang="es-ES_tradnl">
                <a:solidFill>
                  <a:srgbClr val="3266CD"/>
                </a:solidFill>
                <a:latin typeface="Arial" charset="0"/>
                <a:ea typeface="Arial" charset="0"/>
                <a:cs typeface="Arial" charset="0"/>
              </a:rPr>
              <a:t>www.ffie.com.co</a:t>
            </a:r>
            <a:endParaRPr lang="es-ES_tradnl" dirty="0">
              <a:solidFill>
                <a:srgbClr val="3266CD"/>
              </a:solidFill>
              <a:latin typeface="Arial" charset="0"/>
              <a:ea typeface="Arial" charset="0"/>
              <a:cs typeface="Arial" charset="0"/>
            </a:endParaRPr>
          </a:p>
        </p:txBody>
      </p:sp>
    </p:spTree>
    <p:extLst>
      <p:ext uri="{BB962C8B-B14F-4D97-AF65-F5344CB8AC3E}">
        <p14:creationId xmlns:p14="http://schemas.microsoft.com/office/powerpoint/2010/main" val="4773488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25/06/2020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25/06/2020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25/06/2020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25/06/2020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25/06/2020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25/06/2020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25/06/2020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25/06/2020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25/06/2020</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oogle Shape;88;p13"/>
          <p:cNvSpPr/>
          <p:nvPr userDrawn="1"/>
        </p:nvSpPr>
        <p:spPr>
          <a:xfrm>
            <a:off x="0" y="0"/>
            <a:ext cx="12192000" cy="6858000"/>
          </a:xfrm>
          <a:prstGeom prst="rect">
            <a:avLst/>
          </a:prstGeom>
          <a:solidFill>
            <a:srgbClr val="E4EC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Marcador de título 1">
            <a:extLst>
              <a:ext uri="{FF2B5EF4-FFF2-40B4-BE49-F238E27FC236}">
                <a16:creationId xmlns:a16="http://schemas.microsoft.com/office/drawing/2014/main" xmlns="" id="{FAE5164F-DD30-1740-90BE-E3E87843E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047759F7-F21A-A741-9292-3D98CD9F0E54}"/>
              </a:ext>
            </a:extLst>
          </p:cNvPr>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O" dirty="0"/>
          </a:p>
        </p:txBody>
      </p:sp>
      <p:grpSp>
        <p:nvGrpSpPr>
          <p:cNvPr id="11" name="Agrupar 10"/>
          <p:cNvGrpSpPr/>
          <p:nvPr userDrawn="1"/>
        </p:nvGrpSpPr>
        <p:grpSpPr>
          <a:xfrm>
            <a:off x="10719389" y="6287561"/>
            <a:ext cx="1180215" cy="276999"/>
            <a:chOff x="10719389" y="6287561"/>
            <a:chExt cx="1180215" cy="276999"/>
          </a:xfrm>
        </p:grpSpPr>
        <p:sp>
          <p:nvSpPr>
            <p:cNvPr id="9" name="Google Shape;202;p20"/>
            <p:cNvSpPr/>
            <p:nvPr userDrawn="1"/>
          </p:nvSpPr>
          <p:spPr>
            <a:xfrm>
              <a:off x="10760149" y="6312646"/>
              <a:ext cx="1084521" cy="241006"/>
            </a:xfrm>
            <a:prstGeom prst="rect">
              <a:avLst/>
            </a:prstGeom>
            <a:solidFill>
              <a:srgbClr val="294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203;p20"/>
            <p:cNvSpPr txBox="1"/>
            <p:nvPr userDrawn="1"/>
          </p:nvSpPr>
          <p:spPr>
            <a:xfrm>
              <a:off x="10719389" y="6287561"/>
              <a:ext cx="1180215"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200" dirty="0">
                  <a:solidFill>
                    <a:srgbClr val="E3ECF8"/>
                  </a:solidFill>
                  <a:latin typeface="Arial"/>
                  <a:ea typeface="Arial"/>
                  <a:cs typeface="Arial"/>
                  <a:sym typeface="Arial"/>
                </a:rPr>
                <a:t>Mineducación</a:t>
              </a:r>
              <a:endParaRPr dirty="0"/>
            </a:p>
          </p:txBody>
        </p:sp>
      </p:grpSp>
    </p:spTree>
    <p:extLst>
      <p:ext uri="{BB962C8B-B14F-4D97-AF65-F5344CB8AC3E}">
        <p14:creationId xmlns:p14="http://schemas.microsoft.com/office/powerpoint/2010/main" val="534960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000" b="1" kern="1200">
          <a:solidFill>
            <a:srgbClr val="173C8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73C8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E650ED-DA0E-9E4F-98E4-267760FEA996}"/>
              </a:ext>
            </a:extLst>
          </p:cNvPr>
          <p:cNvSpPr>
            <a:spLocks noGrp="1"/>
          </p:cNvSpPr>
          <p:nvPr>
            <p:ph type="ctrTitle"/>
          </p:nvPr>
        </p:nvSpPr>
        <p:spPr>
          <a:xfrm>
            <a:off x="6979920" y="3825240"/>
            <a:ext cx="5181600" cy="785256"/>
          </a:xfrm>
        </p:spPr>
        <p:txBody>
          <a:bodyPr>
            <a:normAutofit/>
          </a:bodyPr>
          <a:lstStyle/>
          <a:p>
            <a:pPr algn="ctr"/>
            <a:r>
              <a:rPr lang="es-MX" sz="2800" dirty="0">
                <a:solidFill>
                  <a:schemeClr val="accent6"/>
                </a:solidFill>
                <a:latin typeface="Arial Narrow" panose="020B0606020202030204" pitchFamily="34" charset="0"/>
                <a:cs typeface="Calibri" panose="020F0502020204030204" pitchFamily="34" charset="0"/>
              </a:rPr>
              <a:t>ORDEN DE ELEGIBILIDAD</a:t>
            </a:r>
            <a:endParaRPr lang="es-CO" sz="2800" dirty="0">
              <a:latin typeface="Arial Narrow" panose="020B0606020202030204" pitchFamily="34" charset="0"/>
            </a:endParaRPr>
          </a:p>
        </p:txBody>
      </p:sp>
      <p:sp>
        <p:nvSpPr>
          <p:cNvPr id="3" name="Subtítulo 2">
            <a:extLst>
              <a:ext uri="{FF2B5EF4-FFF2-40B4-BE49-F238E27FC236}">
                <a16:creationId xmlns:a16="http://schemas.microsoft.com/office/drawing/2014/main" xmlns="" id="{FE51C5C2-69FA-7943-A7CA-288D2F5A94B6}"/>
              </a:ext>
            </a:extLst>
          </p:cNvPr>
          <p:cNvSpPr>
            <a:spLocks noGrp="1"/>
          </p:cNvSpPr>
          <p:nvPr>
            <p:ph type="subTitle" idx="1"/>
          </p:nvPr>
        </p:nvSpPr>
        <p:spPr>
          <a:xfrm>
            <a:off x="6233292" y="5046142"/>
            <a:ext cx="5557820" cy="625175"/>
          </a:xfrm>
        </p:spPr>
        <p:txBody>
          <a:bodyPr>
            <a:noAutofit/>
          </a:bodyPr>
          <a:lstStyle/>
          <a:p>
            <a:r>
              <a:rPr lang="es-MX" sz="2400" b="1" dirty="0">
                <a:latin typeface="Arial Narrow" panose="020B0606020202030204" pitchFamily="34" charset="0"/>
              </a:rPr>
              <a:t>INVITACIÓN CERRADA No. 024 DE 2020</a:t>
            </a:r>
            <a:endParaRPr lang="es-CO" sz="2400" b="1" dirty="0">
              <a:latin typeface="Arial Narrow" panose="020B0606020202030204" pitchFamily="34" charset="0"/>
            </a:endParaRPr>
          </a:p>
        </p:txBody>
      </p:sp>
    </p:spTree>
    <p:extLst>
      <p:ext uri="{BB962C8B-B14F-4D97-AF65-F5344CB8AC3E}">
        <p14:creationId xmlns:p14="http://schemas.microsoft.com/office/powerpoint/2010/main" val="36106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D9A78E5-C134-4D9F-B57B-8E24A697A873}"/>
              </a:ext>
            </a:extLst>
          </p:cNvPr>
          <p:cNvSpPr txBox="1"/>
          <p:nvPr/>
        </p:nvSpPr>
        <p:spPr>
          <a:xfrm>
            <a:off x="1221962" y="195664"/>
            <a:ext cx="10951693" cy="954107"/>
          </a:xfrm>
          <a:prstGeom prst="rect">
            <a:avLst/>
          </a:prstGeom>
          <a:noFill/>
        </p:spPr>
        <p:txBody>
          <a:bodyPr wrap="square" rtlCol="0">
            <a:spAutoFit/>
          </a:bodyPr>
          <a:lstStyle/>
          <a:p>
            <a:pPr lvl="0" algn="r">
              <a:defRPr/>
            </a:pPr>
            <a:r>
              <a:rPr lang="es-MX" sz="2800" b="1" kern="0" dirty="0">
                <a:solidFill>
                  <a:schemeClr val="accent5">
                    <a:lumMod val="50000"/>
                  </a:schemeClr>
                </a:solidFill>
                <a:latin typeface="Arial Narrow" panose="020B0606020202030204" pitchFamily="34" charset="0"/>
              </a:rPr>
              <a:t>APROBACIÓN </a:t>
            </a:r>
          </a:p>
          <a:p>
            <a:pPr lvl="0" algn="r">
              <a:defRPr/>
            </a:pPr>
            <a:r>
              <a:rPr lang="es-MX" sz="2800" b="1" kern="0" dirty="0">
                <a:solidFill>
                  <a:schemeClr val="accent5">
                    <a:lumMod val="50000"/>
                  </a:schemeClr>
                </a:solidFill>
                <a:latin typeface="Arial Narrow" panose="020B0606020202030204" pitchFamily="34" charset="0"/>
              </a:rPr>
              <a:t>ORDEN DE ELEGIBILIDAD </a:t>
            </a:r>
            <a:r>
              <a:rPr kumimoji="0" lang="es-MX" sz="2800" b="1" i="0" u="none" strike="noStrike" kern="0" cap="none" spc="0" normalizeH="0" baseline="0" noProof="0" dirty="0">
                <a:ln>
                  <a:noFill/>
                </a:ln>
                <a:solidFill>
                  <a:schemeClr val="accent5">
                    <a:lumMod val="50000"/>
                  </a:schemeClr>
                </a:solidFill>
                <a:effectLst/>
                <a:uLnTx/>
                <a:uFillTx/>
                <a:latin typeface="Arial Narrow" panose="020B0606020202030204" pitchFamily="34" charset="0"/>
              </a:rPr>
              <a:t>INVITACIÓN CERRADA 024 DE 2020</a:t>
            </a:r>
          </a:p>
        </p:txBody>
      </p:sp>
      <p:sp>
        <p:nvSpPr>
          <p:cNvPr id="5" name="CuadroTexto 4">
            <a:extLst>
              <a:ext uri="{FF2B5EF4-FFF2-40B4-BE49-F238E27FC236}">
                <a16:creationId xmlns:a16="http://schemas.microsoft.com/office/drawing/2014/main" xmlns="" id="{E86E8D19-2C04-46D0-AFB9-C73A1D770E66}"/>
              </a:ext>
            </a:extLst>
          </p:cNvPr>
          <p:cNvSpPr txBox="1"/>
          <p:nvPr/>
        </p:nvSpPr>
        <p:spPr>
          <a:xfrm>
            <a:off x="572101" y="1679004"/>
            <a:ext cx="11129114" cy="415498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O" sz="2400" b="1" i="0" u="sng" strike="noStrike" kern="0" cap="none" spc="0" normalizeH="0" baseline="0" noProof="0" dirty="0">
                <a:ln>
                  <a:noFill/>
                </a:ln>
                <a:solidFill>
                  <a:schemeClr val="accent5">
                    <a:lumMod val="50000"/>
                  </a:schemeClr>
                </a:solidFill>
                <a:effectLst/>
                <a:uLnTx/>
                <a:uFillTx/>
                <a:latin typeface="Arial Narrow" panose="020B0606020202030204" pitchFamily="34" charset="0"/>
              </a:rPr>
              <a:t>Justificación:</a:t>
            </a:r>
            <a:r>
              <a:rPr lang="es-CO" sz="2400" dirty="0">
                <a:solidFill>
                  <a:schemeClr val="accent5">
                    <a:lumMod val="50000"/>
                  </a:schemeClr>
                </a:solidFill>
                <a:latin typeface="Arial Narrow" panose="020B060602020203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endParaRPr>
          </a:p>
          <a:p>
            <a:pPr lvl="0" algn="just"/>
            <a:r>
              <a:rPr lang="es-CO" sz="24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Aprobación y Comunicación d</a:t>
            </a:r>
            <a:r>
              <a:rPr lang="es-ES" sz="24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el Orden de Elegibilidad</a:t>
            </a:r>
            <a:r>
              <a:rPr lang="es-CO" sz="24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 a los Proponentes que presentaron propuesta en la Invitación Cerrada No. 024 de 2020, como resultado del proceso de verificación de los requisitos jurídicos, técnicos, financieros y económicos, y la aplicación de los criterios de evaluación definidos en la Invitación.</a:t>
            </a:r>
          </a:p>
          <a:p>
            <a:pPr lvl="0" algn="just"/>
            <a:endParaRPr lang="es-CO" sz="24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lvl="0" algn="just"/>
            <a:r>
              <a:rPr lang="es-CO" sz="24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Lo anterior, debidamente expuesto en el desarrollo de la Audiencia de desempate de proponentes, llevada a cabo el 19 de junio de 2020, de la cual se proyectó el acta y se envió por correo a los proponentes el 23 de junio de 2020.</a:t>
            </a:r>
            <a:endParaRPr kumimoji="0" lang="es-CO" sz="24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 name="Rombo 1">
            <a:extLst>
              <a:ext uri="{FF2B5EF4-FFF2-40B4-BE49-F238E27FC236}">
                <a16:creationId xmlns:a16="http://schemas.microsoft.com/office/drawing/2014/main" xmlns="" id="{2C16B34B-3696-404F-A57C-B15D1504C8FA}"/>
              </a:ext>
            </a:extLst>
          </p:cNvPr>
          <p:cNvSpPr/>
          <p:nvPr/>
        </p:nvSpPr>
        <p:spPr>
          <a:xfrm>
            <a:off x="197222" y="1755204"/>
            <a:ext cx="346840" cy="3922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xmlns="" id="{6D69B67C-FF87-4542-A583-EF9D253883E4}"/>
              </a:ext>
            </a:extLst>
          </p:cNvPr>
          <p:cNvPicPr>
            <a:picLocks noChangeAspect="1"/>
          </p:cNvPicPr>
          <p:nvPr/>
        </p:nvPicPr>
        <p:blipFill>
          <a:blip r:embed="rId2"/>
          <a:stretch>
            <a:fillRect/>
          </a:stretch>
        </p:blipFill>
        <p:spPr>
          <a:xfrm>
            <a:off x="10418012" y="6333731"/>
            <a:ext cx="1201016" cy="286537"/>
          </a:xfrm>
          <a:prstGeom prst="rect">
            <a:avLst/>
          </a:prstGeom>
        </p:spPr>
      </p:pic>
    </p:spTree>
    <p:extLst>
      <p:ext uri="{BB962C8B-B14F-4D97-AF65-F5344CB8AC3E}">
        <p14:creationId xmlns:p14="http://schemas.microsoft.com/office/powerpoint/2010/main" val="26289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D69B67C-FF87-4542-A583-EF9D253883E4}"/>
              </a:ext>
            </a:extLst>
          </p:cNvPr>
          <p:cNvPicPr>
            <a:picLocks noChangeAspect="1"/>
          </p:cNvPicPr>
          <p:nvPr/>
        </p:nvPicPr>
        <p:blipFill>
          <a:blip r:embed="rId3"/>
          <a:stretch>
            <a:fillRect/>
          </a:stretch>
        </p:blipFill>
        <p:spPr>
          <a:xfrm>
            <a:off x="10951412" y="6455651"/>
            <a:ext cx="1201016" cy="286537"/>
          </a:xfrm>
          <a:prstGeom prst="rect">
            <a:avLst/>
          </a:prstGeom>
        </p:spPr>
      </p:pic>
      <p:sp>
        <p:nvSpPr>
          <p:cNvPr id="6" name="Forma libre 4">
            <a:extLst>
              <a:ext uri="{FF2B5EF4-FFF2-40B4-BE49-F238E27FC236}">
                <a16:creationId xmlns:a16="http://schemas.microsoft.com/office/drawing/2014/main" xmlns="" id="{F596C997-E098-4806-B37E-AAC21B38465D}"/>
              </a:ext>
            </a:extLst>
          </p:cNvPr>
          <p:cNvSpPr/>
          <p:nvPr/>
        </p:nvSpPr>
        <p:spPr>
          <a:xfrm>
            <a:off x="1750180" y="918397"/>
            <a:ext cx="3812420" cy="461666"/>
          </a:xfrm>
          <a:custGeom>
            <a:avLst/>
            <a:gdLst>
              <a:gd name="connsiteX0" fmla="*/ 0 w 4539472"/>
              <a:gd name="connsiteY0" fmla="*/ 137763 h 826560"/>
              <a:gd name="connsiteX1" fmla="*/ 137763 w 4539472"/>
              <a:gd name="connsiteY1" fmla="*/ 0 h 826560"/>
              <a:gd name="connsiteX2" fmla="*/ 4401709 w 4539472"/>
              <a:gd name="connsiteY2" fmla="*/ 0 h 826560"/>
              <a:gd name="connsiteX3" fmla="*/ 4539472 w 4539472"/>
              <a:gd name="connsiteY3" fmla="*/ 137763 h 826560"/>
              <a:gd name="connsiteX4" fmla="*/ 4539472 w 4539472"/>
              <a:gd name="connsiteY4" fmla="*/ 688797 h 826560"/>
              <a:gd name="connsiteX5" fmla="*/ 4401709 w 4539472"/>
              <a:gd name="connsiteY5" fmla="*/ 826560 h 826560"/>
              <a:gd name="connsiteX6" fmla="*/ 137763 w 4539472"/>
              <a:gd name="connsiteY6" fmla="*/ 826560 h 826560"/>
              <a:gd name="connsiteX7" fmla="*/ 0 w 4539472"/>
              <a:gd name="connsiteY7" fmla="*/ 688797 h 826560"/>
              <a:gd name="connsiteX8" fmla="*/ 0 w 453947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472" h="826560">
                <a:moveTo>
                  <a:pt x="0" y="137763"/>
                </a:moveTo>
                <a:cubicBezTo>
                  <a:pt x="0" y="61679"/>
                  <a:pt x="61679" y="0"/>
                  <a:pt x="137763" y="0"/>
                </a:cubicBezTo>
                <a:lnTo>
                  <a:pt x="4401709" y="0"/>
                </a:lnTo>
                <a:cubicBezTo>
                  <a:pt x="4477793" y="0"/>
                  <a:pt x="4539472" y="61679"/>
                  <a:pt x="4539472" y="137763"/>
                </a:cubicBezTo>
                <a:lnTo>
                  <a:pt x="4539472" y="688797"/>
                </a:lnTo>
                <a:cubicBezTo>
                  <a:pt x="4539472" y="764881"/>
                  <a:pt x="4477793" y="826560"/>
                  <a:pt x="4401709" y="826560"/>
                </a:cubicBezTo>
                <a:lnTo>
                  <a:pt x="137763" y="826560"/>
                </a:lnTo>
                <a:cubicBezTo>
                  <a:pt x="61679" y="826560"/>
                  <a:pt x="0" y="764881"/>
                  <a:pt x="0" y="688797"/>
                </a:cubicBezTo>
                <a:lnTo>
                  <a:pt x="0" y="137763"/>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930" tIns="40349" rIns="211930" bIns="40349"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s-CO" sz="24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rPr>
              <a:t>Orden de Elegibilidad</a:t>
            </a:r>
            <a:r>
              <a:rPr kumimoji="0" lang="es-CO" sz="22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rPr>
              <a:t> </a:t>
            </a:r>
          </a:p>
        </p:txBody>
      </p:sp>
      <p:sp>
        <p:nvSpPr>
          <p:cNvPr id="8" name="Forma libre 4">
            <a:extLst>
              <a:ext uri="{FF2B5EF4-FFF2-40B4-BE49-F238E27FC236}">
                <a16:creationId xmlns:a16="http://schemas.microsoft.com/office/drawing/2014/main" xmlns="" id="{44ADC7AD-D01E-4E95-813E-10D2D66C4D0F}"/>
              </a:ext>
            </a:extLst>
          </p:cNvPr>
          <p:cNvSpPr/>
          <p:nvPr/>
        </p:nvSpPr>
        <p:spPr>
          <a:xfrm>
            <a:off x="760868" y="948877"/>
            <a:ext cx="889754" cy="412063"/>
          </a:xfrm>
          <a:custGeom>
            <a:avLst/>
            <a:gdLst>
              <a:gd name="connsiteX0" fmla="*/ 0 w 4539472"/>
              <a:gd name="connsiteY0" fmla="*/ 137763 h 826560"/>
              <a:gd name="connsiteX1" fmla="*/ 137763 w 4539472"/>
              <a:gd name="connsiteY1" fmla="*/ 0 h 826560"/>
              <a:gd name="connsiteX2" fmla="*/ 4401709 w 4539472"/>
              <a:gd name="connsiteY2" fmla="*/ 0 h 826560"/>
              <a:gd name="connsiteX3" fmla="*/ 4539472 w 4539472"/>
              <a:gd name="connsiteY3" fmla="*/ 137763 h 826560"/>
              <a:gd name="connsiteX4" fmla="*/ 4539472 w 4539472"/>
              <a:gd name="connsiteY4" fmla="*/ 688797 h 826560"/>
              <a:gd name="connsiteX5" fmla="*/ 4401709 w 4539472"/>
              <a:gd name="connsiteY5" fmla="*/ 826560 h 826560"/>
              <a:gd name="connsiteX6" fmla="*/ 137763 w 4539472"/>
              <a:gd name="connsiteY6" fmla="*/ 826560 h 826560"/>
              <a:gd name="connsiteX7" fmla="*/ 0 w 4539472"/>
              <a:gd name="connsiteY7" fmla="*/ 688797 h 826560"/>
              <a:gd name="connsiteX8" fmla="*/ 0 w 453947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472" h="826560">
                <a:moveTo>
                  <a:pt x="0" y="137763"/>
                </a:moveTo>
                <a:cubicBezTo>
                  <a:pt x="0" y="61679"/>
                  <a:pt x="61679" y="0"/>
                  <a:pt x="137763" y="0"/>
                </a:cubicBezTo>
                <a:lnTo>
                  <a:pt x="4401709" y="0"/>
                </a:lnTo>
                <a:cubicBezTo>
                  <a:pt x="4477793" y="0"/>
                  <a:pt x="4539472" y="61679"/>
                  <a:pt x="4539472" y="137763"/>
                </a:cubicBezTo>
                <a:lnTo>
                  <a:pt x="4539472" y="688797"/>
                </a:lnTo>
                <a:cubicBezTo>
                  <a:pt x="4539472" y="764881"/>
                  <a:pt x="4477793" y="826560"/>
                  <a:pt x="4401709" y="826560"/>
                </a:cubicBezTo>
                <a:lnTo>
                  <a:pt x="137763" y="826560"/>
                </a:lnTo>
                <a:cubicBezTo>
                  <a:pt x="61679" y="826560"/>
                  <a:pt x="0" y="764881"/>
                  <a:pt x="0" y="688797"/>
                </a:cubicBezTo>
                <a:lnTo>
                  <a:pt x="0" y="137763"/>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dirty="0">
                <a:solidFill>
                  <a:prstClr val="white"/>
                </a:solidFill>
                <a:latin typeface="Calibri" panose="020F0502020204030204"/>
              </a:rPr>
              <a:t>8</a:t>
            </a:r>
            <a:r>
              <a:rPr kumimoji="0" lang="es-MX" sz="22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s-CO"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xmlns="" id="{A312BFBC-49F5-4624-85F6-AEEBDFDC3A58}"/>
              </a:ext>
            </a:extLst>
          </p:cNvPr>
          <p:cNvSpPr/>
          <p:nvPr/>
        </p:nvSpPr>
        <p:spPr>
          <a:xfrm>
            <a:off x="213360" y="2941320"/>
            <a:ext cx="553998" cy="1463040"/>
          </a:xfrm>
          <a:prstGeom prst="rect">
            <a:avLst/>
          </a:prstGeom>
        </p:spPr>
        <p:txBody>
          <a:bodyPr vert="vert270" wrap="square">
            <a:spAutoFit/>
          </a:bodyPr>
          <a:lstStyle/>
          <a:p>
            <a:r>
              <a:rPr lang="es-MX" sz="2400" b="1" u="sng" kern="0" dirty="0">
                <a:solidFill>
                  <a:schemeClr val="accent5">
                    <a:lumMod val="50000"/>
                  </a:schemeClr>
                </a:solidFill>
                <a:latin typeface="Arial Narrow" panose="020B0606020202030204" pitchFamily="34" charset="0"/>
              </a:rPr>
              <a:t>GRUPO 21</a:t>
            </a:r>
            <a:endParaRPr lang="es-CO" sz="2400" b="1" u="sng" kern="0" dirty="0">
              <a:solidFill>
                <a:schemeClr val="accent5">
                  <a:lumMod val="50000"/>
                </a:schemeClr>
              </a:solidFill>
              <a:latin typeface="Arial Narrow" panose="020B0606020202030204" pitchFamily="34" charset="0"/>
            </a:endParaRPr>
          </a:p>
        </p:txBody>
      </p:sp>
      <p:sp>
        <p:nvSpPr>
          <p:cNvPr id="9" name="CuadroTexto 8">
            <a:extLst>
              <a:ext uri="{FF2B5EF4-FFF2-40B4-BE49-F238E27FC236}">
                <a16:creationId xmlns:a16="http://schemas.microsoft.com/office/drawing/2014/main" xmlns="" id="{F870B2C2-6AD0-4DAC-92DB-D061330EF587}"/>
              </a:ext>
            </a:extLst>
          </p:cNvPr>
          <p:cNvSpPr txBox="1"/>
          <p:nvPr/>
        </p:nvSpPr>
        <p:spPr>
          <a:xfrm>
            <a:off x="1221962" y="-2456"/>
            <a:ext cx="10951693" cy="954107"/>
          </a:xfrm>
          <a:prstGeom prst="rect">
            <a:avLst/>
          </a:prstGeom>
          <a:noFill/>
        </p:spPr>
        <p:txBody>
          <a:bodyPr wrap="square" rtlCol="0">
            <a:spAutoFit/>
          </a:bodyPr>
          <a:lstStyle/>
          <a:p>
            <a:pPr lvl="0" algn="r">
              <a:defRPr/>
            </a:pPr>
            <a:r>
              <a:rPr lang="es-MX" sz="2800" b="1" kern="0" dirty="0">
                <a:solidFill>
                  <a:schemeClr val="accent5">
                    <a:lumMod val="50000"/>
                  </a:schemeClr>
                </a:solidFill>
                <a:latin typeface="Arial Narrow" panose="020B0606020202030204" pitchFamily="34" charset="0"/>
              </a:rPr>
              <a:t>APROBACIÓN </a:t>
            </a:r>
          </a:p>
          <a:p>
            <a:pPr lvl="0" algn="r">
              <a:defRPr/>
            </a:pPr>
            <a:r>
              <a:rPr lang="es-MX" sz="2800" b="1" kern="0" dirty="0">
                <a:solidFill>
                  <a:schemeClr val="accent5">
                    <a:lumMod val="50000"/>
                  </a:schemeClr>
                </a:solidFill>
                <a:latin typeface="Arial Narrow" panose="020B0606020202030204" pitchFamily="34" charset="0"/>
              </a:rPr>
              <a:t>ORDEN DE ELEGIBILIDAD </a:t>
            </a:r>
            <a:r>
              <a:rPr kumimoji="0" lang="es-MX" sz="2800" b="1" i="0" u="none" strike="noStrike" kern="0" cap="none" spc="0" normalizeH="0" baseline="0" noProof="0" dirty="0">
                <a:ln>
                  <a:noFill/>
                </a:ln>
                <a:solidFill>
                  <a:schemeClr val="accent5">
                    <a:lumMod val="50000"/>
                  </a:schemeClr>
                </a:solidFill>
                <a:effectLst/>
                <a:uLnTx/>
                <a:uFillTx/>
                <a:latin typeface="Arial Narrow" panose="020B0606020202030204" pitchFamily="34" charset="0"/>
              </a:rPr>
              <a:t>INVITACIÓN CERRADA 024 DE 2020</a:t>
            </a:r>
          </a:p>
        </p:txBody>
      </p:sp>
      <p:graphicFrame>
        <p:nvGraphicFramePr>
          <p:cNvPr id="10" name="Tabla 9">
            <a:extLst>
              <a:ext uri="{FF2B5EF4-FFF2-40B4-BE49-F238E27FC236}">
                <a16:creationId xmlns:a16="http://schemas.microsoft.com/office/drawing/2014/main" xmlns="" id="{7FDACFDC-2F92-4C22-90FD-1CE0E520CDCA}"/>
              </a:ext>
            </a:extLst>
          </p:cNvPr>
          <p:cNvGraphicFramePr>
            <a:graphicFrameLocks noGrp="1"/>
          </p:cNvGraphicFramePr>
          <p:nvPr>
            <p:extLst>
              <p:ext uri="{D42A27DB-BD31-4B8C-83A1-F6EECF244321}">
                <p14:modId xmlns:p14="http://schemas.microsoft.com/office/powerpoint/2010/main" val="3123274394"/>
              </p:ext>
            </p:extLst>
          </p:nvPr>
        </p:nvGraphicFramePr>
        <p:xfrm>
          <a:off x="1067083" y="1807036"/>
          <a:ext cx="10428301" cy="4613750"/>
        </p:xfrm>
        <a:graphic>
          <a:graphicData uri="http://schemas.openxmlformats.org/drawingml/2006/table">
            <a:tbl>
              <a:tblPr firstRow="1" firstCol="1" bandRow="1">
                <a:tableStyleId>{5C22544A-7EE6-4342-B048-85BDC9FD1C3A}</a:tableStyleId>
              </a:tblPr>
              <a:tblGrid>
                <a:gridCol w="517877">
                  <a:extLst>
                    <a:ext uri="{9D8B030D-6E8A-4147-A177-3AD203B41FA5}">
                      <a16:colId xmlns:a16="http://schemas.microsoft.com/office/drawing/2014/main" xmlns="" val="1274043095"/>
                    </a:ext>
                  </a:extLst>
                </a:gridCol>
                <a:gridCol w="2621280">
                  <a:extLst>
                    <a:ext uri="{9D8B030D-6E8A-4147-A177-3AD203B41FA5}">
                      <a16:colId xmlns:a16="http://schemas.microsoft.com/office/drawing/2014/main" xmlns="" val="2268695146"/>
                    </a:ext>
                  </a:extLst>
                </a:gridCol>
                <a:gridCol w="751313">
                  <a:extLst>
                    <a:ext uri="{9D8B030D-6E8A-4147-A177-3AD203B41FA5}">
                      <a16:colId xmlns:a16="http://schemas.microsoft.com/office/drawing/2014/main" xmlns="" val="3880845826"/>
                    </a:ext>
                  </a:extLst>
                </a:gridCol>
                <a:gridCol w="1381232">
                  <a:extLst>
                    <a:ext uri="{9D8B030D-6E8A-4147-A177-3AD203B41FA5}">
                      <a16:colId xmlns:a16="http://schemas.microsoft.com/office/drawing/2014/main" xmlns="" val="3773077363"/>
                    </a:ext>
                  </a:extLst>
                </a:gridCol>
                <a:gridCol w="920821">
                  <a:extLst>
                    <a:ext uri="{9D8B030D-6E8A-4147-A177-3AD203B41FA5}">
                      <a16:colId xmlns:a16="http://schemas.microsoft.com/office/drawing/2014/main" xmlns="" val="3010476033"/>
                    </a:ext>
                  </a:extLst>
                </a:gridCol>
                <a:gridCol w="1128006">
                  <a:extLst>
                    <a:ext uri="{9D8B030D-6E8A-4147-A177-3AD203B41FA5}">
                      <a16:colId xmlns:a16="http://schemas.microsoft.com/office/drawing/2014/main" xmlns="" val="3428123207"/>
                    </a:ext>
                  </a:extLst>
                </a:gridCol>
                <a:gridCol w="1220089">
                  <a:extLst>
                    <a:ext uri="{9D8B030D-6E8A-4147-A177-3AD203B41FA5}">
                      <a16:colId xmlns:a16="http://schemas.microsoft.com/office/drawing/2014/main" xmlns="" val="2991327929"/>
                    </a:ext>
                  </a:extLst>
                </a:gridCol>
                <a:gridCol w="1035924">
                  <a:extLst>
                    <a:ext uri="{9D8B030D-6E8A-4147-A177-3AD203B41FA5}">
                      <a16:colId xmlns:a16="http://schemas.microsoft.com/office/drawing/2014/main" xmlns="" val="2662710648"/>
                    </a:ext>
                  </a:extLst>
                </a:gridCol>
                <a:gridCol w="851759">
                  <a:extLst>
                    <a:ext uri="{9D8B030D-6E8A-4147-A177-3AD203B41FA5}">
                      <a16:colId xmlns:a16="http://schemas.microsoft.com/office/drawing/2014/main" xmlns="" val="4155238864"/>
                    </a:ext>
                  </a:extLst>
                </a:gridCol>
              </a:tblGrid>
              <a:tr h="491957">
                <a:tc>
                  <a:txBody>
                    <a:bodyPr/>
                    <a:lstStyle/>
                    <a:p>
                      <a:pPr algn="ctr">
                        <a:lnSpc>
                          <a:spcPct val="107000"/>
                        </a:lnSpc>
                        <a:spcAft>
                          <a:spcPts val="0"/>
                        </a:spcAft>
                      </a:pPr>
                      <a:r>
                        <a:rPr lang="es-CO" sz="1300" dirty="0">
                          <a:effectLst/>
                          <a:latin typeface="Arial Narrow" panose="020B0606020202030204" pitchFamily="34" charset="0"/>
                        </a:rPr>
                        <a:t>N.</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PROPONENTE</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GRUPO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indent="76200" algn="ctr">
                        <a:lnSpc>
                          <a:spcPct val="107000"/>
                        </a:lnSpc>
                        <a:spcAft>
                          <a:spcPts val="0"/>
                        </a:spcAft>
                      </a:pPr>
                      <a:r>
                        <a:rPr lang="es-CO" sz="1300" dirty="0">
                          <a:effectLst/>
                          <a:latin typeface="Arial Narrow" panose="020B0606020202030204" pitchFamily="34" charset="0"/>
                        </a:rPr>
                        <a:t>ADMINISIBILIDAD GENERAL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indent="76200" algn="ctr">
                        <a:lnSpc>
                          <a:spcPct val="107000"/>
                        </a:lnSpc>
                        <a:spcAft>
                          <a:spcPts val="0"/>
                        </a:spcAft>
                      </a:pPr>
                      <a:r>
                        <a:rPr lang="es-CO" sz="1300" dirty="0">
                          <a:effectLst/>
                          <a:latin typeface="Arial Narrow" panose="020B0606020202030204" pitchFamily="34" charset="0"/>
                        </a:rPr>
                        <a:t>PUNTAJE</a:t>
                      </a:r>
                      <a:br>
                        <a:rPr lang="es-CO" sz="1300" dirty="0">
                          <a:effectLst/>
                          <a:latin typeface="Arial Narrow" panose="020B0606020202030204" pitchFamily="34" charset="0"/>
                        </a:rPr>
                      </a:br>
                      <a:r>
                        <a:rPr lang="es-CO" sz="1300" dirty="0">
                          <a:effectLst/>
                          <a:latin typeface="Arial Narrow" panose="020B0606020202030204" pitchFamily="34" charset="0"/>
                        </a:rPr>
                        <a:t>INDUSTRIA NACIONAL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PUNTAJE POR</a:t>
                      </a:r>
                      <a:br>
                        <a:rPr lang="es-CO" sz="1300" dirty="0">
                          <a:effectLst/>
                          <a:latin typeface="Arial Narrow" panose="020B0606020202030204" pitchFamily="34" charset="0"/>
                        </a:rPr>
                      </a:br>
                      <a:r>
                        <a:rPr lang="es-CO" sz="1300" dirty="0">
                          <a:effectLst/>
                          <a:latin typeface="Arial Narrow" panose="020B0606020202030204" pitchFamily="34" charset="0"/>
                        </a:rPr>
                        <a:t>CONDICIÓN DE DISCAPACIDAD</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indent="76200" algn="ctr">
                        <a:lnSpc>
                          <a:spcPct val="107000"/>
                        </a:lnSpc>
                        <a:spcAft>
                          <a:spcPts val="0"/>
                        </a:spcAft>
                      </a:pPr>
                      <a:r>
                        <a:rPr lang="es-CO" sz="1300" dirty="0">
                          <a:effectLst/>
                          <a:latin typeface="Arial Narrow" panose="020B0606020202030204" pitchFamily="34" charset="0"/>
                        </a:rPr>
                        <a:t>PROPUESTA ECONÓMICA</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PUNTAJE TOTAL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Orden de Elegibilidad</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extLst>
                  <a:ext uri="{0D108BD9-81ED-4DB2-BD59-A6C34878D82A}">
                    <a16:rowId xmlns:a16="http://schemas.microsoft.com/office/drawing/2014/main" xmlns="" val="2092777806"/>
                  </a:ext>
                </a:extLst>
              </a:tr>
              <a:tr h="323160">
                <a:tc>
                  <a:txBody>
                    <a:bodyPr/>
                    <a:lstStyle/>
                    <a:p>
                      <a:pPr algn="ctr">
                        <a:lnSpc>
                          <a:spcPct val="107000"/>
                        </a:lnSpc>
                        <a:spcAft>
                          <a:spcPts val="0"/>
                        </a:spcAft>
                      </a:pPr>
                      <a:r>
                        <a:rPr lang="es-CO" sz="1300" dirty="0">
                          <a:effectLst/>
                          <a:latin typeface="Arial Narrow" panose="020B0606020202030204" pitchFamily="34" charset="0"/>
                        </a:rPr>
                        <a:t>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CUMBRE ASOCIADOS LTDA</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a:effectLst/>
                          <a:latin typeface="Arial Narrow" panose="020B0606020202030204" pitchFamily="34" charset="0"/>
                        </a:rPr>
                        <a:t>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89,00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100,00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6057637"/>
                  </a:ext>
                </a:extLst>
              </a:tr>
              <a:tr h="492230">
                <a:tc>
                  <a:txBody>
                    <a:bodyPr/>
                    <a:lstStyle/>
                    <a:p>
                      <a:pPr algn="ctr">
                        <a:lnSpc>
                          <a:spcPct val="107000"/>
                        </a:lnSpc>
                        <a:spcAft>
                          <a:spcPts val="0"/>
                        </a:spcAft>
                      </a:pPr>
                      <a:r>
                        <a:rPr lang="es-CO" sz="1300" dirty="0">
                          <a:effectLst/>
                          <a:latin typeface="Arial Narrow" panose="020B0606020202030204" pitchFamily="34" charset="0"/>
                        </a:rPr>
                        <a:t>7</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PROYECTOS Y SOLUCIONES EN INGENIERÍA S.A.S.</a:t>
                      </a:r>
                      <a:br>
                        <a:rPr lang="es-CO" sz="1300" dirty="0">
                          <a:effectLst/>
                          <a:latin typeface="Arial Narrow" panose="020B0606020202030204" pitchFamily="34" charset="0"/>
                        </a:rPr>
                      </a:br>
                      <a:r>
                        <a:rPr lang="es-CO" sz="1300" dirty="0">
                          <a:effectLst/>
                          <a:latin typeface="Arial Narrow" panose="020B0606020202030204" pitchFamily="34" charset="0"/>
                        </a:rPr>
                        <a:t>PROSOI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85,80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95,80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64571283"/>
                  </a:ext>
                </a:extLst>
              </a:tr>
              <a:tr h="330777">
                <a:tc>
                  <a:txBody>
                    <a:bodyPr/>
                    <a:lstStyle/>
                    <a:p>
                      <a:pPr algn="ctr">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URBANA DISEÑO Y CONSTRUCCIÓN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82,75</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92,75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00456875"/>
                  </a:ext>
                </a:extLst>
              </a:tr>
              <a:tr h="359067">
                <a:tc>
                  <a:txBody>
                    <a:bodyPr/>
                    <a:lstStyle/>
                    <a:p>
                      <a:pPr algn="ctr">
                        <a:lnSpc>
                          <a:spcPct val="107000"/>
                        </a:lnSpc>
                        <a:spcAft>
                          <a:spcPts val="0"/>
                        </a:spcAft>
                      </a:pPr>
                      <a:r>
                        <a:rPr lang="es-CO" sz="1300" dirty="0">
                          <a:effectLst/>
                          <a:latin typeface="Arial Narrow" panose="020B0606020202030204" pitchFamily="34" charset="0"/>
                        </a:rPr>
                        <a:t>8</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INNOVACIÓN E INFRAESTRUCTURA S.A.S –</a:t>
                      </a:r>
                      <a:br>
                        <a:rPr lang="es-CO" sz="1300" dirty="0">
                          <a:effectLst/>
                          <a:latin typeface="Arial Narrow" panose="020B0606020202030204" pitchFamily="34" charset="0"/>
                        </a:rPr>
                      </a:br>
                      <a:r>
                        <a:rPr lang="es-CO" sz="1300" dirty="0">
                          <a:effectLst/>
                          <a:latin typeface="Arial Narrow" panose="020B0606020202030204" pitchFamily="34" charset="0"/>
                        </a:rPr>
                        <a:t>INNFRA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80,54</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91,54</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4</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568282152"/>
                  </a:ext>
                </a:extLst>
              </a:tr>
              <a:tr h="330777">
                <a:tc>
                  <a:txBody>
                    <a:bodyPr/>
                    <a:lstStyle/>
                    <a:p>
                      <a:pPr algn="ctr">
                        <a:lnSpc>
                          <a:spcPct val="107000"/>
                        </a:lnSpc>
                        <a:spcAft>
                          <a:spcPts val="0"/>
                        </a:spcAft>
                      </a:pPr>
                      <a:r>
                        <a:rPr lang="es-CO" sz="1300" dirty="0">
                          <a:effectLst/>
                          <a:latin typeface="Arial Narrow" panose="020B0606020202030204" pitchFamily="34" charset="0"/>
                        </a:rPr>
                        <a:t>4</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BCS INGENIERIA Y PROYECTOS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80,33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91,33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687351952"/>
                  </a:ext>
                </a:extLst>
              </a:tr>
              <a:tr h="330777">
                <a:tc>
                  <a:txBody>
                    <a:bodyPr/>
                    <a:lstStyle/>
                    <a:p>
                      <a:pPr algn="ctr">
                        <a:lnSpc>
                          <a:spcPct val="107000"/>
                        </a:lnSpc>
                        <a:spcAft>
                          <a:spcPts val="0"/>
                        </a:spcAft>
                      </a:pPr>
                      <a:r>
                        <a:rPr lang="es-CO" sz="1300" dirty="0">
                          <a:effectLst/>
                          <a:latin typeface="Arial Narrow" panose="020B0606020202030204" pitchFamily="34" charset="0"/>
                        </a:rPr>
                        <a:t>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ADC DECORACIONES LTDA</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81,00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91,00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69940511"/>
                  </a:ext>
                </a:extLst>
              </a:tr>
              <a:tr h="330777">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CASTELL INGENIEROS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78,52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89,52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7</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366286736"/>
                  </a:ext>
                </a:extLst>
              </a:tr>
              <a:tr h="492230">
                <a:tc>
                  <a:txBody>
                    <a:bodyPr/>
                    <a:lstStyle/>
                    <a:p>
                      <a:pPr algn="ctr">
                        <a:lnSpc>
                          <a:spcPct val="107000"/>
                        </a:lnSpc>
                        <a:spcAft>
                          <a:spcPts val="0"/>
                        </a:spcAft>
                      </a:pPr>
                      <a:r>
                        <a:rPr lang="es-CO" sz="1300" dirty="0">
                          <a:effectLst/>
                          <a:latin typeface="Arial Narrow" panose="020B0606020202030204" pitchFamily="34" charset="0"/>
                        </a:rPr>
                        <a:t>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COMPAÑÍA DE ASESORIAS Y CONSTRUCCCIÓN</a:t>
                      </a:r>
                      <a:br>
                        <a:rPr lang="es-CO" sz="1300" dirty="0">
                          <a:effectLst/>
                          <a:latin typeface="Arial Narrow" panose="020B0606020202030204" pitchFamily="34" charset="0"/>
                        </a:rPr>
                      </a:br>
                      <a:r>
                        <a:rPr lang="es-CO" sz="1300" dirty="0">
                          <a:effectLst/>
                          <a:latin typeface="Arial Narrow" panose="020B0606020202030204" pitchFamily="34" charset="0"/>
                        </a:rPr>
                        <a:t>S.A.S. - CASCO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76,96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87,96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809385598"/>
                  </a:ext>
                </a:extLst>
              </a:tr>
              <a:tr h="330777">
                <a:tc>
                  <a:txBody>
                    <a:bodyPr/>
                    <a:lstStyle/>
                    <a:p>
                      <a:pPr algn="ctr">
                        <a:lnSpc>
                          <a:spcPct val="107000"/>
                        </a:lnSpc>
                        <a:spcAft>
                          <a:spcPts val="0"/>
                        </a:spcAft>
                      </a:pPr>
                      <a:r>
                        <a:rPr lang="es-CO" sz="1300" dirty="0">
                          <a:effectLst/>
                          <a:latin typeface="Arial Narrow" panose="020B0606020202030204" pitchFamily="34" charset="0"/>
                        </a:rPr>
                        <a:t>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50000"/>
                      </a:schemeClr>
                    </a:solidFill>
                  </a:tcPr>
                </a:tc>
                <a:tc>
                  <a:txBody>
                    <a:bodyPr/>
                    <a:lstStyle/>
                    <a:p>
                      <a:pPr algn="ctr">
                        <a:lnSpc>
                          <a:spcPct val="107000"/>
                        </a:lnSpc>
                        <a:spcAft>
                          <a:spcPts val="0"/>
                        </a:spcAft>
                      </a:pPr>
                      <a:r>
                        <a:rPr lang="es-CO" sz="1300" dirty="0">
                          <a:effectLst/>
                          <a:latin typeface="Arial Narrow" panose="020B0606020202030204" pitchFamily="34" charset="0"/>
                        </a:rPr>
                        <a:t>DECORFORMA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9235">
                        <a:lnSpc>
                          <a:spcPct val="107000"/>
                        </a:lnSpc>
                        <a:spcAft>
                          <a:spcPts val="0"/>
                        </a:spcAft>
                      </a:pPr>
                      <a:r>
                        <a:rPr lang="es-CO" sz="1300" dirty="0">
                          <a:effectLst/>
                          <a:latin typeface="Arial Narrow" panose="020B0606020202030204" pitchFamily="34" charset="0"/>
                        </a:rPr>
                        <a:t>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76,95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86,95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907805529"/>
                  </a:ext>
                </a:extLst>
              </a:tr>
            </a:tbl>
          </a:graphicData>
        </a:graphic>
      </p:graphicFrame>
    </p:spTree>
    <p:extLst>
      <p:ext uri="{BB962C8B-B14F-4D97-AF65-F5344CB8AC3E}">
        <p14:creationId xmlns:p14="http://schemas.microsoft.com/office/powerpoint/2010/main" val="327462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D69B67C-FF87-4542-A583-EF9D253883E4}"/>
              </a:ext>
            </a:extLst>
          </p:cNvPr>
          <p:cNvPicPr>
            <a:picLocks noChangeAspect="1"/>
          </p:cNvPicPr>
          <p:nvPr/>
        </p:nvPicPr>
        <p:blipFill>
          <a:blip r:embed="rId3"/>
          <a:stretch>
            <a:fillRect/>
          </a:stretch>
        </p:blipFill>
        <p:spPr>
          <a:xfrm>
            <a:off x="10951412" y="6455651"/>
            <a:ext cx="1201016" cy="286537"/>
          </a:xfrm>
          <a:prstGeom prst="rect">
            <a:avLst/>
          </a:prstGeom>
        </p:spPr>
      </p:pic>
      <p:sp>
        <p:nvSpPr>
          <p:cNvPr id="6" name="Forma libre 4">
            <a:extLst>
              <a:ext uri="{FF2B5EF4-FFF2-40B4-BE49-F238E27FC236}">
                <a16:creationId xmlns:a16="http://schemas.microsoft.com/office/drawing/2014/main" xmlns="" id="{F596C997-E098-4806-B37E-AAC21B38465D}"/>
              </a:ext>
            </a:extLst>
          </p:cNvPr>
          <p:cNvSpPr/>
          <p:nvPr/>
        </p:nvSpPr>
        <p:spPr>
          <a:xfrm>
            <a:off x="1750180" y="994597"/>
            <a:ext cx="3812420" cy="461666"/>
          </a:xfrm>
          <a:custGeom>
            <a:avLst/>
            <a:gdLst>
              <a:gd name="connsiteX0" fmla="*/ 0 w 4539472"/>
              <a:gd name="connsiteY0" fmla="*/ 137763 h 826560"/>
              <a:gd name="connsiteX1" fmla="*/ 137763 w 4539472"/>
              <a:gd name="connsiteY1" fmla="*/ 0 h 826560"/>
              <a:gd name="connsiteX2" fmla="*/ 4401709 w 4539472"/>
              <a:gd name="connsiteY2" fmla="*/ 0 h 826560"/>
              <a:gd name="connsiteX3" fmla="*/ 4539472 w 4539472"/>
              <a:gd name="connsiteY3" fmla="*/ 137763 h 826560"/>
              <a:gd name="connsiteX4" fmla="*/ 4539472 w 4539472"/>
              <a:gd name="connsiteY4" fmla="*/ 688797 h 826560"/>
              <a:gd name="connsiteX5" fmla="*/ 4401709 w 4539472"/>
              <a:gd name="connsiteY5" fmla="*/ 826560 h 826560"/>
              <a:gd name="connsiteX6" fmla="*/ 137763 w 4539472"/>
              <a:gd name="connsiteY6" fmla="*/ 826560 h 826560"/>
              <a:gd name="connsiteX7" fmla="*/ 0 w 4539472"/>
              <a:gd name="connsiteY7" fmla="*/ 688797 h 826560"/>
              <a:gd name="connsiteX8" fmla="*/ 0 w 453947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472" h="826560">
                <a:moveTo>
                  <a:pt x="0" y="137763"/>
                </a:moveTo>
                <a:cubicBezTo>
                  <a:pt x="0" y="61679"/>
                  <a:pt x="61679" y="0"/>
                  <a:pt x="137763" y="0"/>
                </a:cubicBezTo>
                <a:lnTo>
                  <a:pt x="4401709" y="0"/>
                </a:lnTo>
                <a:cubicBezTo>
                  <a:pt x="4477793" y="0"/>
                  <a:pt x="4539472" y="61679"/>
                  <a:pt x="4539472" y="137763"/>
                </a:cubicBezTo>
                <a:lnTo>
                  <a:pt x="4539472" y="688797"/>
                </a:lnTo>
                <a:cubicBezTo>
                  <a:pt x="4539472" y="764881"/>
                  <a:pt x="4477793" y="826560"/>
                  <a:pt x="4401709" y="826560"/>
                </a:cubicBezTo>
                <a:lnTo>
                  <a:pt x="137763" y="826560"/>
                </a:lnTo>
                <a:cubicBezTo>
                  <a:pt x="61679" y="826560"/>
                  <a:pt x="0" y="764881"/>
                  <a:pt x="0" y="688797"/>
                </a:cubicBezTo>
                <a:lnTo>
                  <a:pt x="0" y="137763"/>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930" tIns="40349" rIns="211930" bIns="40349"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s-CO" sz="24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rPr>
              <a:t>Orden de Elegibilidad</a:t>
            </a:r>
            <a:r>
              <a:rPr kumimoji="0" lang="es-CO" sz="2200" b="0" i="0" u="none" strike="noStrike" kern="1200" cap="none" spc="0" normalizeH="0" baseline="0" noProof="0" dirty="0">
                <a:ln>
                  <a:noFill/>
                </a:ln>
                <a:solidFill>
                  <a:schemeClr val="accent5">
                    <a:lumMod val="50000"/>
                  </a:schemeClr>
                </a:solidFill>
                <a:effectLst/>
                <a:uLnTx/>
                <a:uFillTx/>
                <a:latin typeface="Arial Narrow" panose="020B0606020202030204" pitchFamily="34" charset="0"/>
              </a:rPr>
              <a:t> </a:t>
            </a:r>
          </a:p>
        </p:txBody>
      </p:sp>
      <p:sp>
        <p:nvSpPr>
          <p:cNvPr id="8" name="Forma libre 4">
            <a:extLst>
              <a:ext uri="{FF2B5EF4-FFF2-40B4-BE49-F238E27FC236}">
                <a16:creationId xmlns:a16="http://schemas.microsoft.com/office/drawing/2014/main" xmlns="" id="{44ADC7AD-D01E-4E95-813E-10D2D66C4D0F}"/>
              </a:ext>
            </a:extLst>
          </p:cNvPr>
          <p:cNvSpPr/>
          <p:nvPr/>
        </p:nvSpPr>
        <p:spPr>
          <a:xfrm>
            <a:off x="760868" y="1025077"/>
            <a:ext cx="889754" cy="412063"/>
          </a:xfrm>
          <a:custGeom>
            <a:avLst/>
            <a:gdLst>
              <a:gd name="connsiteX0" fmla="*/ 0 w 4539472"/>
              <a:gd name="connsiteY0" fmla="*/ 137763 h 826560"/>
              <a:gd name="connsiteX1" fmla="*/ 137763 w 4539472"/>
              <a:gd name="connsiteY1" fmla="*/ 0 h 826560"/>
              <a:gd name="connsiteX2" fmla="*/ 4401709 w 4539472"/>
              <a:gd name="connsiteY2" fmla="*/ 0 h 826560"/>
              <a:gd name="connsiteX3" fmla="*/ 4539472 w 4539472"/>
              <a:gd name="connsiteY3" fmla="*/ 137763 h 826560"/>
              <a:gd name="connsiteX4" fmla="*/ 4539472 w 4539472"/>
              <a:gd name="connsiteY4" fmla="*/ 688797 h 826560"/>
              <a:gd name="connsiteX5" fmla="*/ 4401709 w 4539472"/>
              <a:gd name="connsiteY5" fmla="*/ 826560 h 826560"/>
              <a:gd name="connsiteX6" fmla="*/ 137763 w 4539472"/>
              <a:gd name="connsiteY6" fmla="*/ 826560 h 826560"/>
              <a:gd name="connsiteX7" fmla="*/ 0 w 4539472"/>
              <a:gd name="connsiteY7" fmla="*/ 688797 h 826560"/>
              <a:gd name="connsiteX8" fmla="*/ 0 w 453947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472" h="826560">
                <a:moveTo>
                  <a:pt x="0" y="137763"/>
                </a:moveTo>
                <a:cubicBezTo>
                  <a:pt x="0" y="61679"/>
                  <a:pt x="61679" y="0"/>
                  <a:pt x="137763" y="0"/>
                </a:cubicBezTo>
                <a:lnTo>
                  <a:pt x="4401709" y="0"/>
                </a:lnTo>
                <a:cubicBezTo>
                  <a:pt x="4477793" y="0"/>
                  <a:pt x="4539472" y="61679"/>
                  <a:pt x="4539472" y="137763"/>
                </a:cubicBezTo>
                <a:lnTo>
                  <a:pt x="4539472" y="688797"/>
                </a:lnTo>
                <a:cubicBezTo>
                  <a:pt x="4539472" y="764881"/>
                  <a:pt x="4477793" y="826560"/>
                  <a:pt x="4401709" y="826560"/>
                </a:cubicBezTo>
                <a:lnTo>
                  <a:pt x="137763" y="826560"/>
                </a:lnTo>
                <a:cubicBezTo>
                  <a:pt x="61679" y="826560"/>
                  <a:pt x="0" y="764881"/>
                  <a:pt x="0" y="688797"/>
                </a:cubicBezTo>
                <a:lnTo>
                  <a:pt x="0" y="137763"/>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dirty="0">
                <a:solidFill>
                  <a:prstClr val="white"/>
                </a:solidFill>
                <a:latin typeface="Calibri" panose="020F0502020204030204"/>
              </a:rPr>
              <a:t>8</a:t>
            </a:r>
            <a:r>
              <a:rPr kumimoji="0" lang="es-MX" sz="22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s-CO"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xmlns="" id="{A312BFBC-49F5-4624-85F6-AEEBDFDC3A58}"/>
              </a:ext>
            </a:extLst>
          </p:cNvPr>
          <p:cNvSpPr/>
          <p:nvPr/>
        </p:nvSpPr>
        <p:spPr>
          <a:xfrm>
            <a:off x="213360" y="2941320"/>
            <a:ext cx="553998" cy="1463040"/>
          </a:xfrm>
          <a:prstGeom prst="rect">
            <a:avLst/>
          </a:prstGeom>
        </p:spPr>
        <p:txBody>
          <a:bodyPr vert="vert270" wrap="square">
            <a:spAutoFit/>
          </a:bodyPr>
          <a:lstStyle/>
          <a:p>
            <a:r>
              <a:rPr lang="es-MX" sz="2400" b="1" u="sng" kern="0" dirty="0">
                <a:solidFill>
                  <a:schemeClr val="accent5">
                    <a:lumMod val="50000"/>
                  </a:schemeClr>
                </a:solidFill>
                <a:latin typeface="Arial Narrow" panose="020B0606020202030204" pitchFamily="34" charset="0"/>
              </a:rPr>
              <a:t>GRUPO 22</a:t>
            </a:r>
            <a:endParaRPr lang="es-CO" sz="2400" b="1" u="sng" kern="0" dirty="0">
              <a:solidFill>
                <a:schemeClr val="accent5">
                  <a:lumMod val="50000"/>
                </a:schemeClr>
              </a:solidFill>
              <a:latin typeface="Arial Narrow" panose="020B0606020202030204" pitchFamily="34" charset="0"/>
            </a:endParaRPr>
          </a:p>
        </p:txBody>
      </p:sp>
      <p:sp>
        <p:nvSpPr>
          <p:cNvPr id="9" name="CuadroTexto 8">
            <a:extLst>
              <a:ext uri="{FF2B5EF4-FFF2-40B4-BE49-F238E27FC236}">
                <a16:creationId xmlns:a16="http://schemas.microsoft.com/office/drawing/2014/main" xmlns="" id="{F870B2C2-6AD0-4DAC-92DB-D061330EF587}"/>
              </a:ext>
            </a:extLst>
          </p:cNvPr>
          <p:cNvSpPr txBox="1"/>
          <p:nvPr/>
        </p:nvSpPr>
        <p:spPr>
          <a:xfrm>
            <a:off x="1221962" y="-2456"/>
            <a:ext cx="10951693" cy="954107"/>
          </a:xfrm>
          <a:prstGeom prst="rect">
            <a:avLst/>
          </a:prstGeom>
          <a:noFill/>
        </p:spPr>
        <p:txBody>
          <a:bodyPr wrap="square" rtlCol="0">
            <a:spAutoFit/>
          </a:bodyPr>
          <a:lstStyle/>
          <a:p>
            <a:pPr lvl="0" algn="r">
              <a:defRPr/>
            </a:pPr>
            <a:r>
              <a:rPr lang="es-MX" sz="2800" b="1" kern="0" dirty="0">
                <a:solidFill>
                  <a:schemeClr val="accent5">
                    <a:lumMod val="50000"/>
                  </a:schemeClr>
                </a:solidFill>
                <a:latin typeface="Arial Narrow" panose="020B0606020202030204" pitchFamily="34" charset="0"/>
              </a:rPr>
              <a:t>APROBACIÓN </a:t>
            </a:r>
          </a:p>
          <a:p>
            <a:pPr lvl="0" algn="r">
              <a:defRPr/>
            </a:pPr>
            <a:r>
              <a:rPr lang="es-MX" sz="2800" b="1" kern="0" dirty="0">
                <a:solidFill>
                  <a:schemeClr val="accent5">
                    <a:lumMod val="50000"/>
                  </a:schemeClr>
                </a:solidFill>
                <a:latin typeface="Arial Narrow" panose="020B0606020202030204" pitchFamily="34" charset="0"/>
              </a:rPr>
              <a:t>ORDEN DE ELEGIBILIDAD </a:t>
            </a:r>
            <a:r>
              <a:rPr kumimoji="0" lang="es-MX" sz="2800" b="1" i="0" u="none" strike="noStrike" kern="0" cap="none" spc="0" normalizeH="0" baseline="0" noProof="0" dirty="0">
                <a:ln>
                  <a:noFill/>
                </a:ln>
                <a:solidFill>
                  <a:schemeClr val="accent5">
                    <a:lumMod val="50000"/>
                  </a:schemeClr>
                </a:solidFill>
                <a:effectLst/>
                <a:uLnTx/>
                <a:uFillTx/>
                <a:latin typeface="Arial Narrow" panose="020B0606020202030204" pitchFamily="34" charset="0"/>
              </a:rPr>
              <a:t>INVITACIÓN CERRADA 024 DE 2020</a:t>
            </a:r>
          </a:p>
        </p:txBody>
      </p:sp>
      <p:graphicFrame>
        <p:nvGraphicFramePr>
          <p:cNvPr id="11" name="Tabla 10">
            <a:extLst>
              <a:ext uri="{FF2B5EF4-FFF2-40B4-BE49-F238E27FC236}">
                <a16:creationId xmlns:a16="http://schemas.microsoft.com/office/drawing/2014/main" xmlns="" id="{1FC42526-047A-46B4-BD3B-B9E57A8C3F76}"/>
              </a:ext>
            </a:extLst>
          </p:cNvPr>
          <p:cNvGraphicFramePr>
            <a:graphicFrameLocks noGrp="1"/>
          </p:cNvGraphicFramePr>
          <p:nvPr>
            <p:extLst>
              <p:ext uri="{D42A27DB-BD31-4B8C-83A1-F6EECF244321}">
                <p14:modId xmlns:p14="http://schemas.microsoft.com/office/powerpoint/2010/main" val="3062080896"/>
              </p:ext>
            </p:extLst>
          </p:nvPr>
        </p:nvGraphicFramePr>
        <p:xfrm>
          <a:off x="811119" y="1684274"/>
          <a:ext cx="11098695" cy="4374813"/>
        </p:xfrm>
        <a:graphic>
          <a:graphicData uri="http://schemas.openxmlformats.org/drawingml/2006/table">
            <a:tbl>
              <a:tblPr firstRow="1" firstCol="1" bandRow="1">
                <a:tableStyleId>{5C22544A-7EE6-4342-B048-85BDC9FD1C3A}</a:tableStyleId>
              </a:tblPr>
              <a:tblGrid>
                <a:gridCol w="265614">
                  <a:extLst>
                    <a:ext uri="{9D8B030D-6E8A-4147-A177-3AD203B41FA5}">
                      <a16:colId xmlns:a16="http://schemas.microsoft.com/office/drawing/2014/main" xmlns="" val="3595150295"/>
                    </a:ext>
                  </a:extLst>
                </a:gridCol>
                <a:gridCol w="2748469">
                  <a:extLst>
                    <a:ext uri="{9D8B030D-6E8A-4147-A177-3AD203B41FA5}">
                      <a16:colId xmlns:a16="http://schemas.microsoft.com/office/drawing/2014/main" xmlns="" val="836834994"/>
                    </a:ext>
                  </a:extLst>
                </a:gridCol>
                <a:gridCol w="685838">
                  <a:extLst>
                    <a:ext uri="{9D8B030D-6E8A-4147-A177-3AD203B41FA5}">
                      <a16:colId xmlns:a16="http://schemas.microsoft.com/office/drawing/2014/main" xmlns="" val="145260058"/>
                    </a:ext>
                  </a:extLst>
                </a:gridCol>
                <a:gridCol w="1432560">
                  <a:extLst>
                    <a:ext uri="{9D8B030D-6E8A-4147-A177-3AD203B41FA5}">
                      <a16:colId xmlns:a16="http://schemas.microsoft.com/office/drawing/2014/main" xmlns="" val="2594097997"/>
                    </a:ext>
                  </a:extLst>
                </a:gridCol>
                <a:gridCol w="878220">
                  <a:extLst>
                    <a:ext uri="{9D8B030D-6E8A-4147-A177-3AD203B41FA5}">
                      <a16:colId xmlns:a16="http://schemas.microsoft.com/office/drawing/2014/main" xmlns="" val="2455620218"/>
                    </a:ext>
                  </a:extLst>
                </a:gridCol>
                <a:gridCol w="1459951">
                  <a:extLst>
                    <a:ext uri="{9D8B030D-6E8A-4147-A177-3AD203B41FA5}">
                      <a16:colId xmlns:a16="http://schemas.microsoft.com/office/drawing/2014/main" xmlns="" val="1039760252"/>
                    </a:ext>
                  </a:extLst>
                </a:gridCol>
                <a:gridCol w="1485917">
                  <a:extLst>
                    <a:ext uri="{9D8B030D-6E8A-4147-A177-3AD203B41FA5}">
                      <a16:colId xmlns:a16="http://schemas.microsoft.com/office/drawing/2014/main" xmlns="" val="3124359890"/>
                    </a:ext>
                  </a:extLst>
                </a:gridCol>
                <a:gridCol w="941827">
                  <a:extLst>
                    <a:ext uri="{9D8B030D-6E8A-4147-A177-3AD203B41FA5}">
                      <a16:colId xmlns:a16="http://schemas.microsoft.com/office/drawing/2014/main" xmlns="" val="2858935200"/>
                    </a:ext>
                  </a:extLst>
                </a:gridCol>
                <a:gridCol w="1200299">
                  <a:extLst>
                    <a:ext uri="{9D8B030D-6E8A-4147-A177-3AD203B41FA5}">
                      <a16:colId xmlns:a16="http://schemas.microsoft.com/office/drawing/2014/main" xmlns="" val="2052468479"/>
                    </a:ext>
                  </a:extLst>
                </a:gridCol>
              </a:tblGrid>
              <a:tr h="571834">
                <a:tc>
                  <a:txBody>
                    <a:bodyPr/>
                    <a:lstStyle/>
                    <a:p>
                      <a:pPr>
                        <a:lnSpc>
                          <a:spcPct val="107000"/>
                        </a:lnSpc>
                        <a:spcAft>
                          <a:spcPts val="0"/>
                        </a:spcAft>
                      </a:pPr>
                      <a:r>
                        <a:rPr lang="es-CO" sz="1300" dirty="0">
                          <a:effectLst/>
                          <a:latin typeface="Arial Narrow" panose="020B0606020202030204" pitchFamily="34" charset="0"/>
                        </a:rPr>
                        <a:t>N.</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PROPONENTE</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GRUPO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indent="76200" algn="ctr">
                        <a:lnSpc>
                          <a:spcPct val="107000"/>
                        </a:lnSpc>
                        <a:spcAft>
                          <a:spcPts val="0"/>
                        </a:spcAft>
                      </a:pPr>
                      <a:r>
                        <a:rPr lang="es-CO" sz="1300" dirty="0">
                          <a:effectLst/>
                          <a:latin typeface="Arial Narrow" panose="020B0606020202030204" pitchFamily="34" charset="0"/>
                        </a:rPr>
                        <a:t>ADMINISIBILIDAD GENERAL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PUNTAJE INDUSTRIA</a:t>
                      </a:r>
                      <a:br>
                        <a:rPr lang="es-CO" sz="1300" dirty="0">
                          <a:effectLst/>
                          <a:latin typeface="Arial Narrow" panose="020B0606020202030204" pitchFamily="34" charset="0"/>
                        </a:rPr>
                      </a:br>
                      <a:r>
                        <a:rPr lang="es-CO" sz="1300" dirty="0">
                          <a:effectLst/>
                          <a:latin typeface="Arial Narrow" panose="020B0606020202030204" pitchFamily="34" charset="0"/>
                        </a:rPr>
                        <a:t>NACIONAL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PUNTAJE POR CONDICIÓN DE</a:t>
                      </a:r>
                      <a:br>
                        <a:rPr lang="es-CO" sz="1300" dirty="0">
                          <a:effectLst/>
                          <a:latin typeface="Arial Narrow" panose="020B0606020202030204" pitchFamily="34" charset="0"/>
                        </a:rPr>
                      </a:br>
                      <a:r>
                        <a:rPr lang="es-CO" sz="1300" dirty="0">
                          <a:effectLst/>
                          <a:latin typeface="Arial Narrow" panose="020B0606020202030204" pitchFamily="34" charset="0"/>
                        </a:rPr>
                        <a:t>DISCAPACIDAD</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indent="153035" algn="ctr">
                        <a:lnSpc>
                          <a:spcPct val="107000"/>
                        </a:lnSpc>
                        <a:spcAft>
                          <a:spcPts val="0"/>
                        </a:spcAft>
                      </a:pPr>
                      <a:r>
                        <a:rPr lang="es-CO" sz="1300" dirty="0">
                          <a:effectLst/>
                          <a:latin typeface="Arial Narrow" panose="020B0606020202030204" pitchFamily="34" charset="0"/>
                        </a:rPr>
                        <a:t>PROPUESTA ECONÓMICA</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PUNTAJE TOTAL</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Orden de Elegibilidad</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extLst>
                  <a:ext uri="{0D108BD9-81ED-4DB2-BD59-A6C34878D82A}">
                    <a16:rowId xmlns:a16="http://schemas.microsoft.com/office/drawing/2014/main" xmlns="" val="2352433332"/>
                  </a:ext>
                </a:extLst>
              </a:tr>
              <a:tr h="666993">
                <a:tc>
                  <a:txBody>
                    <a:bodyPr/>
                    <a:lstStyle/>
                    <a:p>
                      <a:pPr algn="ctr">
                        <a:lnSpc>
                          <a:spcPct val="107000"/>
                        </a:lnSpc>
                        <a:spcAft>
                          <a:spcPts val="0"/>
                        </a:spcAft>
                      </a:pPr>
                      <a:r>
                        <a:rPr lang="es-CO" sz="1300" dirty="0">
                          <a:effectLst/>
                          <a:latin typeface="Arial Narrow" panose="020B0606020202030204" pitchFamily="34" charset="0"/>
                        </a:rPr>
                        <a:t>8</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INNOVACIÓN E INFRAESTRUCTURA S.A.S –</a:t>
                      </a:r>
                      <a:br>
                        <a:rPr lang="es-CO" sz="1300" dirty="0">
                          <a:effectLst/>
                          <a:latin typeface="Arial Narrow" panose="020B0606020202030204" pitchFamily="34" charset="0"/>
                        </a:rPr>
                      </a:br>
                      <a:r>
                        <a:rPr lang="es-CO" sz="1300" dirty="0">
                          <a:effectLst/>
                          <a:latin typeface="Arial Narrow" panose="020B0606020202030204" pitchFamily="34" charset="0"/>
                        </a:rPr>
                        <a:t>INNFRA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88,12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99,12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96072388"/>
                  </a:ext>
                </a:extLst>
              </a:tr>
              <a:tr h="666993">
                <a:tc>
                  <a:txBody>
                    <a:bodyPr/>
                    <a:lstStyle/>
                    <a:p>
                      <a:pPr algn="ctr">
                        <a:lnSpc>
                          <a:spcPct val="107000"/>
                        </a:lnSpc>
                        <a:spcAft>
                          <a:spcPts val="0"/>
                        </a:spcAft>
                      </a:pPr>
                      <a:r>
                        <a:rPr lang="es-CO" sz="1300" dirty="0">
                          <a:effectLst/>
                          <a:latin typeface="Arial Narrow" panose="020B0606020202030204" pitchFamily="34" charset="0"/>
                        </a:rPr>
                        <a:t>7</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PROYECTOS Y SOLUCIONES EN INGENIERÍA S.A.S.</a:t>
                      </a:r>
                      <a:br>
                        <a:rPr lang="es-CO" sz="1300" dirty="0">
                          <a:effectLst/>
                          <a:latin typeface="Arial Narrow" panose="020B0606020202030204" pitchFamily="34" charset="0"/>
                        </a:rPr>
                      </a:br>
                      <a:r>
                        <a:rPr lang="es-CO" sz="1300" dirty="0">
                          <a:effectLst/>
                          <a:latin typeface="Arial Narrow" panose="020B0606020202030204" pitchFamily="34" charset="0"/>
                        </a:rPr>
                        <a:t>PROSOI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HABILITADO</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89,00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99,00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09978804"/>
                  </a:ext>
                </a:extLst>
              </a:tr>
              <a:tr h="324303">
                <a:tc>
                  <a:txBody>
                    <a:bodyPr/>
                    <a:lstStyle/>
                    <a:p>
                      <a:pPr algn="ctr">
                        <a:lnSpc>
                          <a:spcPct val="107000"/>
                        </a:lnSpc>
                        <a:spcAft>
                          <a:spcPts val="0"/>
                        </a:spcAft>
                      </a:pPr>
                      <a:r>
                        <a:rPr lang="es-CO" sz="1300" dirty="0">
                          <a:effectLst/>
                          <a:latin typeface="Arial Narrow" panose="020B0606020202030204" pitchFamily="34" charset="0"/>
                        </a:rPr>
                        <a:t>4</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BCS INGENIERIA Y PROYECTOS S.A.S.</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87,89</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98,89</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111190520"/>
                  </a:ext>
                </a:extLst>
              </a:tr>
              <a:tr h="248883">
                <a:tc>
                  <a:txBody>
                    <a:bodyPr/>
                    <a:lstStyle/>
                    <a:p>
                      <a:pPr algn="ctr">
                        <a:lnSpc>
                          <a:spcPct val="107000"/>
                        </a:lnSpc>
                        <a:spcAft>
                          <a:spcPts val="0"/>
                        </a:spcAft>
                      </a:pPr>
                      <a:r>
                        <a:rPr lang="es-CO" sz="1300" dirty="0">
                          <a:effectLst/>
                          <a:latin typeface="Arial Narrow" panose="020B0606020202030204" pitchFamily="34" charset="0"/>
                        </a:rPr>
                        <a:t>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a:effectLst/>
                          <a:latin typeface="Arial Narrow" panose="020B0606020202030204" pitchFamily="34" charset="0"/>
                        </a:rPr>
                        <a:t>ADC DECORACIONES LTDA</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88,63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98,63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4</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03847508"/>
                  </a:ext>
                </a:extLst>
              </a:tr>
              <a:tr h="248883">
                <a:tc>
                  <a:txBody>
                    <a:bodyPr/>
                    <a:lstStyle/>
                    <a:p>
                      <a:pPr algn="ctr">
                        <a:lnSpc>
                          <a:spcPct val="107000"/>
                        </a:lnSpc>
                        <a:spcAft>
                          <a:spcPts val="0"/>
                        </a:spcAft>
                      </a:pPr>
                      <a:r>
                        <a:rPr lang="es-CO" sz="1300" dirty="0">
                          <a:effectLst/>
                          <a:latin typeface="Arial Narrow" panose="020B0606020202030204" pitchFamily="34" charset="0"/>
                        </a:rPr>
                        <a:t>10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a:effectLst/>
                          <a:latin typeface="Arial Narrow" panose="020B0606020202030204" pitchFamily="34" charset="0"/>
                        </a:rPr>
                        <a:t>CASTELL INGENIEROS S.A.S.</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85,91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96,91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87261564"/>
                  </a:ext>
                </a:extLst>
              </a:tr>
              <a:tr h="666993">
                <a:tc>
                  <a:txBody>
                    <a:bodyPr/>
                    <a:lstStyle/>
                    <a:p>
                      <a:pPr algn="ctr">
                        <a:lnSpc>
                          <a:spcPct val="107000"/>
                        </a:lnSpc>
                        <a:spcAft>
                          <a:spcPts val="0"/>
                        </a:spcAft>
                      </a:pPr>
                      <a:r>
                        <a:rPr lang="es-CO" sz="1300" dirty="0">
                          <a:effectLst/>
                          <a:latin typeface="Arial Narrow" panose="020B0606020202030204" pitchFamily="34" charset="0"/>
                        </a:rPr>
                        <a:t>3</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a:effectLst/>
                          <a:latin typeface="Arial Narrow" panose="020B0606020202030204" pitchFamily="34" charset="0"/>
                        </a:rPr>
                        <a:t>COMPAÑÍA DE ASESORIAS Y CONSTRUCCCIÓN</a:t>
                      </a:r>
                      <a:br>
                        <a:rPr lang="es-CO" sz="1300">
                          <a:effectLst/>
                          <a:latin typeface="Arial Narrow" panose="020B0606020202030204" pitchFamily="34" charset="0"/>
                        </a:rPr>
                      </a:br>
                      <a:r>
                        <a:rPr lang="es-CO" sz="1300">
                          <a:effectLst/>
                          <a:latin typeface="Arial Narrow" panose="020B0606020202030204" pitchFamily="34" charset="0"/>
                        </a:rPr>
                        <a:t>S.A.S. - CASCO S.A.S</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84,20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95,20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19825402"/>
                  </a:ext>
                </a:extLst>
              </a:tr>
              <a:tr h="248883">
                <a:tc>
                  <a:txBody>
                    <a:bodyPr/>
                    <a:lstStyle/>
                    <a:p>
                      <a:pPr algn="ctr">
                        <a:lnSpc>
                          <a:spcPct val="107000"/>
                        </a:lnSpc>
                        <a:spcAft>
                          <a:spcPts val="0"/>
                        </a:spcAft>
                      </a:pPr>
                      <a:r>
                        <a:rPr lang="es-CO" sz="1300" dirty="0">
                          <a:effectLst/>
                          <a:latin typeface="Arial Narrow" panose="020B0606020202030204" pitchFamily="34" charset="0"/>
                        </a:rPr>
                        <a:t>6</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a:effectLst/>
                          <a:latin typeface="Arial Narrow" panose="020B0606020202030204" pitchFamily="34" charset="0"/>
                        </a:rPr>
                        <a:t>DECORFORMA SAS</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22</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84,19</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94,19</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7</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734091705"/>
                  </a:ext>
                </a:extLst>
              </a:tr>
              <a:tr h="666993">
                <a:tc>
                  <a:txBody>
                    <a:bodyPr/>
                    <a:lstStyle/>
                    <a:p>
                      <a:pPr algn="ctr">
                        <a:lnSpc>
                          <a:spcPct val="107000"/>
                        </a:lnSpc>
                        <a:spcAft>
                          <a:spcPts val="0"/>
                        </a:spcAft>
                      </a:pPr>
                      <a:r>
                        <a:rPr lang="es-CO" sz="1300" dirty="0">
                          <a:effectLst/>
                          <a:latin typeface="Arial Narrow" panose="020B0606020202030204" pitchFamily="34" charset="0"/>
                        </a:rPr>
                        <a:t>5</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07000"/>
                        </a:lnSpc>
                        <a:spcAft>
                          <a:spcPts val="0"/>
                        </a:spcAft>
                      </a:pPr>
                      <a:r>
                        <a:rPr lang="es-CO" sz="1300" dirty="0">
                          <a:effectLst/>
                          <a:latin typeface="Arial Narrow" panose="020B0606020202030204" pitchFamily="34" charset="0"/>
                        </a:rPr>
                        <a:t>CUMBRE ASOCIADOS LTDA</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22</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HABILITADO</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10</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effectLst/>
                          <a:latin typeface="Arial Narrow" panose="020B0606020202030204" pitchFamily="34" charset="0"/>
                        </a:rPr>
                        <a:t>1</a:t>
                      </a:r>
                      <a:endParaRPr lang="es-CO" sz="13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1er Lugar</a:t>
                      </a:r>
                      <a:br>
                        <a:rPr lang="es-CO" sz="1300" dirty="0">
                          <a:effectLst/>
                          <a:latin typeface="Arial Narrow" panose="020B0606020202030204" pitchFamily="34" charset="0"/>
                        </a:rPr>
                      </a:br>
                      <a:r>
                        <a:rPr lang="es-CO" sz="1300" dirty="0">
                          <a:effectLst/>
                          <a:latin typeface="Arial Narrow" panose="020B0606020202030204" pitchFamily="34" charset="0"/>
                        </a:rPr>
                        <a:t>Orden de </a:t>
                      </a:r>
                      <a:r>
                        <a:rPr lang="es-CO" sz="1300" dirty="0" smtClean="0">
                          <a:effectLst/>
                          <a:latin typeface="Arial Narrow" panose="020B0606020202030204" pitchFamily="34" charset="0"/>
                        </a:rPr>
                        <a:t>Elegibilidad</a:t>
                      </a:r>
                    </a:p>
                    <a:p>
                      <a:pPr algn="ctr">
                        <a:lnSpc>
                          <a:spcPct val="107000"/>
                        </a:lnSpc>
                        <a:spcAft>
                          <a:spcPts val="0"/>
                        </a:spcAft>
                      </a:pPr>
                      <a:r>
                        <a:rPr lang="es-CO" sz="1300" dirty="0" smtClean="0">
                          <a:effectLst/>
                          <a:latin typeface="Arial Narrow" panose="020B0606020202030204" pitchFamily="34" charset="0"/>
                          <a:ea typeface="Calibri" panose="020F0502020204030204" pitchFamily="34" charset="0"/>
                          <a:cs typeface="Times New Roman" panose="02020603050405020304" pitchFamily="18" charset="0"/>
                        </a:rPr>
                        <a:t>Grupo 1</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11,00</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latin typeface="Arial Narrow" panose="020B0606020202030204" pitchFamily="34" charset="0"/>
                        </a:rPr>
                        <a:t>8</a:t>
                      </a:r>
                      <a:endParaRPr lang="es-CO"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707053411"/>
                  </a:ext>
                </a:extLst>
              </a:tr>
            </a:tbl>
          </a:graphicData>
        </a:graphic>
      </p:graphicFrame>
    </p:spTree>
    <p:extLst>
      <p:ext uri="{BB962C8B-B14F-4D97-AF65-F5344CB8AC3E}">
        <p14:creationId xmlns:p14="http://schemas.microsoft.com/office/powerpoint/2010/main" val="121041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D69B67C-FF87-4542-A583-EF9D253883E4}"/>
              </a:ext>
            </a:extLst>
          </p:cNvPr>
          <p:cNvPicPr>
            <a:picLocks noChangeAspect="1"/>
          </p:cNvPicPr>
          <p:nvPr/>
        </p:nvPicPr>
        <p:blipFill>
          <a:blip r:embed="rId2"/>
          <a:stretch>
            <a:fillRect/>
          </a:stretch>
        </p:blipFill>
        <p:spPr>
          <a:xfrm>
            <a:off x="10418012" y="6333731"/>
            <a:ext cx="1201016" cy="286537"/>
          </a:xfrm>
          <a:prstGeom prst="rect">
            <a:avLst/>
          </a:prstGeom>
        </p:spPr>
      </p:pic>
      <p:sp>
        <p:nvSpPr>
          <p:cNvPr id="2" name="Rectángulo 1">
            <a:extLst>
              <a:ext uri="{FF2B5EF4-FFF2-40B4-BE49-F238E27FC236}">
                <a16:creationId xmlns:a16="http://schemas.microsoft.com/office/drawing/2014/main" xmlns="" id="{008738DE-9EFD-41DD-A92B-CAA7E09A4232}"/>
              </a:ext>
            </a:extLst>
          </p:cNvPr>
          <p:cNvSpPr/>
          <p:nvPr/>
        </p:nvSpPr>
        <p:spPr>
          <a:xfrm>
            <a:off x="868680" y="2413338"/>
            <a:ext cx="10561320" cy="1569660"/>
          </a:xfrm>
          <a:prstGeom prst="rect">
            <a:avLst/>
          </a:prstGeom>
        </p:spPr>
        <p:txBody>
          <a:bodyPr wrap="square">
            <a:spAutoFit/>
          </a:bodyPr>
          <a:lstStyle/>
          <a:p>
            <a:pPr algn="just"/>
            <a:r>
              <a:rPr lang="es-MX" sz="2400" i="1" dirty="0">
                <a:solidFill>
                  <a:schemeClr val="accent5">
                    <a:lumMod val="50000"/>
                  </a:schemeClr>
                </a:solidFill>
                <a:latin typeface="Arial Narrow" panose="020B0606020202030204" pitchFamily="34" charset="0"/>
              </a:rPr>
              <a:t>Se solicita al Comité Técnico, de conformidad con el numeral 8.6 de los TCC de la Invitación Cerrada No. 024 de 2020, recomendar al Comité Fiduciario la aprobación del Orden de elegibilidad determinado en el desarrollo de la Invitación, con el fin de instruir al PA-FFIE </a:t>
            </a:r>
            <a:r>
              <a:rPr lang="es-ES" sz="2400" i="1" dirty="0">
                <a:solidFill>
                  <a:schemeClr val="accent5">
                    <a:lumMod val="50000"/>
                  </a:schemeClr>
                </a:solidFill>
                <a:latin typeface="Arial Narrow" panose="020B0606020202030204" pitchFamily="34" charset="0"/>
              </a:rPr>
              <a:t>la asignación de proyectos a los proponentes que integran la lista de elegibles de cada grupo</a:t>
            </a:r>
            <a:r>
              <a:rPr lang="es-MX" sz="2400" i="1" dirty="0">
                <a:solidFill>
                  <a:schemeClr val="accent5">
                    <a:lumMod val="50000"/>
                  </a:schemeClr>
                </a:solidFill>
                <a:latin typeface="Arial Narrow" panose="020B0606020202030204" pitchFamily="34" charset="0"/>
              </a:rPr>
              <a:t>.</a:t>
            </a:r>
            <a:endParaRPr lang="es-CO" sz="2400" i="1" dirty="0">
              <a:solidFill>
                <a:schemeClr val="accent5">
                  <a:lumMod val="50000"/>
                </a:schemeClr>
              </a:solidFill>
              <a:latin typeface="Arial Narrow" panose="020B0606020202030204" pitchFamily="34" charset="0"/>
            </a:endParaRPr>
          </a:p>
        </p:txBody>
      </p:sp>
      <p:sp>
        <p:nvSpPr>
          <p:cNvPr id="6" name="Rombo 5">
            <a:extLst>
              <a:ext uri="{FF2B5EF4-FFF2-40B4-BE49-F238E27FC236}">
                <a16:creationId xmlns:a16="http://schemas.microsoft.com/office/drawing/2014/main" xmlns="" id="{1036D5C9-5647-45F3-B96E-770471A36198}"/>
              </a:ext>
            </a:extLst>
          </p:cNvPr>
          <p:cNvSpPr/>
          <p:nvPr/>
        </p:nvSpPr>
        <p:spPr>
          <a:xfrm>
            <a:off x="502022" y="1755204"/>
            <a:ext cx="346840" cy="3922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xmlns="" id="{194762C1-7D3F-4D1F-8BD7-D0375D554D8A}"/>
              </a:ext>
            </a:extLst>
          </p:cNvPr>
          <p:cNvSpPr/>
          <p:nvPr/>
        </p:nvSpPr>
        <p:spPr>
          <a:xfrm>
            <a:off x="1021080" y="1712298"/>
            <a:ext cx="10561320" cy="461665"/>
          </a:xfrm>
          <a:prstGeom prst="rect">
            <a:avLst/>
          </a:prstGeom>
        </p:spPr>
        <p:txBody>
          <a:bodyPr wrap="square">
            <a:spAutoFit/>
          </a:bodyPr>
          <a:lstStyle/>
          <a:p>
            <a:pPr algn="just"/>
            <a:r>
              <a:rPr lang="es-MX" sz="2400" b="1" i="1" u="sng" dirty="0">
                <a:solidFill>
                  <a:schemeClr val="accent5">
                    <a:lumMod val="50000"/>
                  </a:schemeClr>
                </a:solidFill>
                <a:latin typeface="Arial Narrow" panose="020B0606020202030204" pitchFamily="34" charset="0"/>
              </a:rPr>
              <a:t>Solicitud:</a:t>
            </a:r>
            <a:endParaRPr lang="es-CO" sz="2400" b="1" i="1" u="sng" dirty="0">
              <a:solidFill>
                <a:schemeClr val="accent5">
                  <a:lumMod val="50000"/>
                </a:schemeClr>
              </a:solidFill>
              <a:latin typeface="Arial Narrow" panose="020B0606020202030204" pitchFamily="34" charset="0"/>
            </a:endParaRPr>
          </a:p>
        </p:txBody>
      </p:sp>
      <p:sp>
        <p:nvSpPr>
          <p:cNvPr id="7" name="CuadroTexto 6">
            <a:extLst>
              <a:ext uri="{FF2B5EF4-FFF2-40B4-BE49-F238E27FC236}">
                <a16:creationId xmlns:a16="http://schemas.microsoft.com/office/drawing/2014/main" xmlns="" id="{21588E23-7082-41C0-96E5-680240629911}"/>
              </a:ext>
            </a:extLst>
          </p:cNvPr>
          <p:cNvSpPr txBox="1"/>
          <p:nvPr/>
        </p:nvSpPr>
        <p:spPr>
          <a:xfrm>
            <a:off x="1221962" y="43264"/>
            <a:ext cx="10951693" cy="954107"/>
          </a:xfrm>
          <a:prstGeom prst="rect">
            <a:avLst/>
          </a:prstGeom>
          <a:noFill/>
        </p:spPr>
        <p:txBody>
          <a:bodyPr wrap="square" rtlCol="0">
            <a:spAutoFit/>
          </a:bodyPr>
          <a:lstStyle/>
          <a:p>
            <a:pPr lvl="0" algn="r">
              <a:defRPr/>
            </a:pPr>
            <a:r>
              <a:rPr lang="es-MX" sz="2800" b="1" kern="0" dirty="0">
                <a:solidFill>
                  <a:schemeClr val="accent5">
                    <a:lumMod val="50000"/>
                  </a:schemeClr>
                </a:solidFill>
                <a:latin typeface="Arial Narrow" panose="020B0606020202030204" pitchFamily="34" charset="0"/>
              </a:rPr>
              <a:t>APROBACIÓN </a:t>
            </a:r>
          </a:p>
          <a:p>
            <a:pPr lvl="0" algn="r">
              <a:defRPr/>
            </a:pPr>
            <a:r>
              <a:rPr lang="es-MX" sz="2800" b="1" kern="0" dirty="0">
                <a:solidFill>
                  <a:schemeClr val="accent5">
                    <a:lumMod val="50000"/>
                  </a:schemeClr>
                </a:solidFill>
                <a:latin typeface="Arial Narrow" panose="020B0606020202030204" pitchFamily="34" charset="0"/>
              </a:rPr>
              <a:t>ORDEN DE ELEGIBILIDAD </a:t>
            </a:r>
            <a:r>
              <a:rPr kumimoji="0" lang="es-MX" sz="2800" b="1" i="0" u="none" strike="noStrike" kern="0" cap="none" spc="0" normalizeH="0" baseline="0" noProof="0" dirty="0">
                <a:ln>
                  <a:noFill/>
                </a:ln>
                <a:solidFill>
                  <a:schemeClr val="accent5">
                    <a:lumMod val="50000"/>
                  </a:schemeClr>
                </a:solidFill>
                <a:effectLst/>
                <a:uLnTx/>
                <a:uFillTx/>
                <a:latin typeface="Arial Narrow" panose="020B0606020202030204" pitchFamily="34" charset="0"/>
              </a:rPr>
              <a:t>INVITACIÓN CERRADA 024 DE 2020</a:t>
            </a:r>
          </a:p>
        </p:txBody>
      </p:sp>
    </p:spTree>
    <p:extLst>
      <p:ext uri="{BB962C8B-B14F-4D97-AF65-F5344CB8AC3E}">
        <p14:creationId xmlns:p14="http://schemas.microsoft.com/office/powerpoint/2010/main" val="258368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0783E4CE-C240-214C-B75F-411C5AD6F77D}"/>
              </a:ext>
            </a:extLst>
          </p:cNvPr>
          <p:cNvSpPr txBox="1"/>
          <p:nvPr/>
        </p:nvSpPr>
        <p:spPr>
          <a:xfrm>
            <a:off x="585731" y="6085608"/>
            <a:ext cx="16346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FondoFFIE</a:t>
            </a:r>
            <a:endParaRPr kumimoji="0" lang="es-CO"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xmlns="" id="{A47593BC-1CD9-E14C-95B1-3BC5BDD65AC9}"/>
              </a:ext>
            </a:extLst>
          </p:cNvPr>
          <p:cNvSpPr txBox="1"/>
          <p:nvPr/>
        </p:nvSpPr>
        <p:spPr>
          <a:xfrm>
            <a:off x="3788777" y="6085608"/>
            <a:ext cx="21188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s-CO"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FondoFFIE</a:t>
            </a:r>
            <a:endParaRPr kumimoji="0" lang="es-CO"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xmlns="" id="{1D60EC01-DBCD-EA43-A971-889D5C4E215C}"/>
              </a:ext>
            </a:extLst>
          </p:cNvPr>
          <p:cNvSpPr txBox="1"/>
          <p:nvPr/>
        </p:nvSpPr>
        <p:spPr>
          <a:xfrm>
            <a:off x="6924572" y="6085608"/>
            <a:ext cx="2118889" cy="369332"/>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293F85">
                    <a:lumMod val="75000"/>
                  </a:srgbClr>
                </a:solidFill>
                <a:effectLst/>
                <a:uLnTx/>
                <a:uFillTx/>
                <a:latin typeface="Arial" panose="020B0604020202020204" pitchFamily="34" charset="0"/>
                <a:ea typeface="+mn-ea"/>
                <a:cs typeface="Arial" panose="020B0604020202020204" pitchFamily="34" charset="0"/>
              </a:rPr>
              <a:t>@</a:t>
            </a:r>
            <a:r>
              <a:rPr kumimoji="0" lang="es-CO" sz="1800" b="0" i="0" u="none" strike="noStrike" kern="1200" cap="none" spc="0" normalizeH="0" baseline="0" noProof="0" dirty="0" err="1">
                <a:ln>
                  <a:noFill/>
                </a:ln>
                <a:solidFill>
                  <a:srgbClr val="293F85">
                    <a:lumMod val="75000"/>
                  </a:srgbClr>
                </a:solidFill>
                <a:effectLst/>
                <a:uLnTx/>
                <a:uFillTx/>
                <a:latin typeface="Arial" panose="020B0604020202020204" pitchFamily="34" charset="0"/>
                <a:ea typeface="+mn-ea"/>
                <a:cs typeface="Arial" panose="020B0604020202020204" pitchFamily="34" charset="0"/>
              </a:rPr>
              <a:t>FondoFFIE</a:t>
            </a:r>
            <a:endParaRPr kumimoji="0" lang="es-CO" sz="1800" b="1" i="0" u="none" strike="noStrike" kern="1200" cap="none" spc="0" normalizeH="0" baseline="0" noProof="0" dirty="0">
              <a:ln>
                <a:noFill/>
              </a:ln>
              <a:solidFill>
                <a:srgbClr val="293F85">
                  <a:lumMod val="75000"/>
                </a:srgbClr>
              </a:solidFill>
              <a:effectLst/>
              <a:uLnTx/>
              <a:uFillTx/>
              <a:latin typeface="Arial" panose="020B0604020202020204" pitchFamily="34" charset="0"/>
              <a:ea typeface="+mn-ea"/>
              <a:cs typeface="Arial" panose="020B0604020202020204" pitchFamily="34" charset="0"/>
            </a:endParaRPr>
          </a:p>
        </p:txBody>
      </p:sp>
      <p:pic>
        <p:nvPicPr>
          <p:cNvPr id="3" name="Imagen 2">
            <a:extLst>
              <a:ext uri="{FF2B5EF4-FFF2-40B4-BE49-F238E27FC236}">
                <a16:creationId xmlns:a16="http://schemas.microsoft.com/office/drawing/2014/main" xmlns="" id="{8EFC1ADE-26D0-3F45-8E27-92EB9D75682A}"/>
              </a:ext>
            </a:extLst>
          </p:cNvPr>
          <p:cNvPicPr>
            <a:picLocks noChangeAspect="1"/>
          </p:cNvPicPr>
          <p:nvPr/>
        </p:nvPicPr>
        <p:blipFill>
          <a:blip r:embed="rId2"/>
          <a:stretch>
            <a:fillRect/>
          </a:stretch>
        </p:blipFill>
        <p:spPr>
          <a:xfrm>
            <a:off x="266604" y="6162324"/>
            <a:ext cx="304800" cy="215900"/>
          </a:xfrm>
          <a:prstGeom prst="rect">
            <a:avLst/>
          </a:prstGeom>
        </p:spPr>
      </p:pic>
      <p:pic>
        <p:nvPicPr>
          <p:cNvPr id="5" name="Imagen 4">
            <a:extLst>
              <a:ext uri="{FF2B5EF4-FFF2-40B4-BE49-F238E27FC236}">
                <a16:creationId xmlns:a16="http://schemas.microsoft.com/office/drawing/2014/main" xmlns="" id="{074F8FDD-5177-254D-91A5-090B38923318}"/>
              </a:ext>
            </a:extLst>
          </p:cNvPr>
          <p:cNvPicPr>
            <a:picLocks noChangeAspect="1"/>
          </p:cNvPicPr>
          <p:nvPr/>
        </p:nvPicPr>
        <p:blipFill>
          <a:blip r:embed="rId3"/>
          <a:stretch>
            <a:fillRect/>
          </a:stretch>
        </p:blipFill>
        <p:spPr>
          <a:xfrm>
            <a:off x="3563660" y="6155974"/>
            <a:ext cx="266700" cy="228600"/>
          </a:xfrm>
          <a:prstGeom prst="rect">
            <a:avLst/>
          </a:prstGeom>
        </p:spPr>
      </p:pic>
      <p:pic>
        <p:nvPicPr>
          <p:cNvPr id="13" name="Imagen 12">
            <a:extLst>
              <a:ext uri="{FF2B5EF4-FFF2-40B4-BE49-F238E27FC236}">
                <a16:creationId xmlns:a16="http://schemas.microsoft.com/office/drawing/2014/main" xmlns="" id="{B4582D57-FC4C-E748-B2B6-6C8AAB9599ED}"/>
              </a:ext>
            </a:extLst>
          </p:cNvPr>
          <p:cNvPicPr>
            <a:picLocks noChangeAspect="1"/>
          </p:cNvPicPr>
          <p:nvPr/>
        </p:nvPicPr>
        <p:blipFill>
          <a:blip r:embed="rId4"/>
          <a:stretch>
            <a:fillRect/>
          </a:stretch>
        </p:blipFill>
        <p:spPr>
          <a:xfrm>
            <a:off x="6710148" y="6149624"/>
            <a:ext cx="228600" cy="241300"/>
          </a:xfrm>
          <a:prstGeom prst="rect">
            <a:avLst/>
          </a:prstGeom>
          <a:solidFill>
            <a:schemeClr val="accent6">
              <a:lumMod val="75000"/>
            </a:schemeClr>
          </a:solidFill>
          <a:ln>
            <a:solidFill>
              <a:schemeClr val="accent6">
                <a:lumMod val="75000"/>
              </a:schemeClr>
            </a:solidFill>
          </a:ln>
        </p:spPr>
      </p:pic>
      <p:sp>
        <p:nvSpPr>
          <p:cNvPr id="15" name="Subtítulo 2">
            <a:extLst>
              <a:ext uri="{FF2B5EF4-FFF2-40B4-BE49-F238E27FC236}">
                <a16:creationId xmlns:a16="http://schemas.microsoft.com/office/drawing/2014/main" xmlns="" id="{FE51C5C2-69FA-7943-A7CA-288D2F5A94B6}"/>
              </a:ext>
            </a:extLst>
          </p:cNvPr>
          <p:cNvSpPr>
            <a:spLocks noGrp="1"/>
          </p:cNvSpPr>
          <p:nvPr>
            <p:ph type="subTitle" idx="1"/>
          </p:nvPr>
        </p:nvSpPr>
        <p:spPr>
          <a:xfrm>
            <a:off x="6311900" y="5119790"/>
            <a:ext cx="5738291" cy="551527"/>
          </a:xfrm>
        </p:spPr>
        <p:txBody>
          <a:bodyPr>
            <a:noAutofit/>
          </a:bodyPr>
          <a:lstStyle/>
          <a:p>
            <a:pPr algn="ctr"/>
            <a:r>
              <a:rPr lang="es-MX" sz="2000" b="1" dirty="0">
                <a:latin typeface="Century Gothic" panose="020B0502020202020204" pitchFamily="34" charset="0"/>
              </a:rPr>
              <a:t>COORDINACIÓN DE FORMULACIÓN PRECONTRACTUAL Y REGALÍAS</a:t>
            </a:r>
            <a:endParaRPr lang="es-CO" sz="2000" b="1" dirty="0">
              <a:latin typeface="Century Gothic" panose="020B0502020202020204" pitchFamily="34" charset="0"/>
            </a:endParaRPr>
          </a:p>
        </p:txBody>
      </p:sp>
      <p:sp>
        <p:nvSpPr>
          <p:cNvPr id="16" name="Subtítulo 2">
            <a:extLst>
              <a:ext uri="{FF2B5EF4-FFF2-40B4-BE49-F238E27FC236}">
                <a16:creationId xmlns:a16="http://schemas.microsoft.com/office/drawing/2014/main" xmlns="" id="{FE51C5C2-69FA-7943-A7CA-288D2F5A94B6}"/>
              </a:ext>
            </a:extLst>
          </p:cNvPr>
          <p:cNvSpPr txBox="1">
            <a:spLocks/>
          </p:cNvSpPr>
          <p:nvPr/>
        </p:nvSpPr>
        <p:spPr>
          <a:xfrm>
            <a:off x="7187063" y="3494191"/>
            <a:ext cx="3987964" cy="74760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rgbClr val="173C84"/>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rgbClr val="173C84"/>
                </a:solidFill>
                <a:effectLst/>
                <a:uLnTx/>
                <a:uFillTx/>
                <a:latin typeface="Century Gothic" panose="020B0502020202020204" pitchFamily="34" charset="0"/>
                <a:ea typeface="+mn-ea"/>
                <a:cs typeface="Arial" panose="020B0604020202020204" pitchFamily="34" charset="0"/>
              </a:rPr>
              <a:t>GRACIAS POR LA ATENCIÓN !</a:t>
            </a:r>
            <a:endParaRPr kumimoji="0" lang="es-CO" sz="2400" b="1" i="0" u="none" strike="noStrike" kern="1200" cap="none" spc="0" normalizeH="0" baseline="0" noProof="0" dirty="0">
              <a:ln>
                <a:noFill/>
              </a:ln>
              <a:solidFill>
                <a:srgbClr val="173C84"/>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2572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FFIE">
      <a:dk1>
        <a:srgbClr val="293F85"/>
      </a:dk1>
      <a:lt1>
        <a:srgbClr val="FFFFFF"/>
      </a:lt1>
      <a:dk2>
        <a:srgbClr val="3266CB"/>
      </a:dk2>
      <a:lt2>
        <a:srgbClr val="E4EBF8"/>
      </a:lt2>
      <a:accent1>
        <a:srgbClr val="4472C4"/>
      </a:accent1>
      <a:accent2>
        <a:srgbClr val="C02A29"/>
      </a:accent2>
      <a:accent3>
        <a:srgbClr val="3063C6"/>
      </a:accent3>
      <a:accent4>
        <a:srgbClr val="FF9200"/>
      </a:accent4>
      <a:accent5>
        <a:srgbClr val="6598FD"/>
      </a:accent5>
      <a:accent6>
        <a:srgbClr val="293F85"/>
      </a:accent6>
      <a:hlink>
        <a:srgbClr val="6394F7"/>
      </a:hlink>
      <a:folHlink>
        <a:srgbClr val="C02A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5255</TotalTime>
  <Words>607</Words>
  <Application>Microsoft Office PowerPoint</Application>
  <PresentationFormat>Panorámica</PresentationFormat>
  <Paragraphs>210</Paragraphs>
  <Slides>6</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vt:i4>
      </vt:variant>
    </vt:vector>
  </HeadingPairs>
  <TitlesOfParts>
    <vt:vector size="14" baseType="lpstr">
      <vt:lpstr>Arial</vt:lpstr>
      <vt:lpstr>Arial Narrow</vt:lpstr>
      <vt:lpstr>Calibri</vt:lpstr>
      <vt:lpstr>Calibri Light</vt:lpstr>
      <vt:lpstr>Century Gothic</vt:lpstr>
      <vt:lpstr>Times New Roman</vt:lpstr>
      <vt:lpstr>Tema de Office</vt:lpstr>
      <vt:lpstr>1_Tema de Office</vt:lpstr>
      <vt:lpstr>ORDEN DE ELEGIBILIDAD</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FFIE</cp:lastModifiedBy>
  <cp:revision>325</cp:revision>
  <dcterms:created xsi:type="dcterms:W3CDTF">2018-12-12T16:12:35Z</dcterms:created>
  <dcterms:modified xsi:type="dcterms:W3CDTF">2020-06-25T13:32:33Z</dcterms:modified>
</cp:coreProperties>
</file>